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33"/>
  </p:notesMasterIdLst>
  <p:sldIdLst>
    <p:sldId id="25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297" r:id="rId19"/>
    <p:sldId id="304" r:id="rId20"/>
    <p:sldId id="301" r:id="rId21"/>
    <p:sldId id="292" r:id="rId22"/>
    <p:sldId id="293" r:id="rId23"/>
    <p:sldId id="305" r:id="rId24"/>
    <p:sldId id="306" r:id="rId25"/>
    <p:sldId id="294" r:id="rId26"/>
    <p:sldId id="307" r:id="rId27"/>
    <p:sldId id="299" r:id="rId28"/>
    <p:sldId id="268" r:id="rId29"/>
    <p:sldId id="308" r:id="rId30"/>
    <p:sldId id="303" r:id="rId31"/>
    <p:sldId id="282" r:id="rId32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49939" autoAdjust="0"/>
  </p:normalViewPr>
  <p:slideViewPr>
    <p:cSldViewPr snapToGrid="0" snapToObjects="1">
      <p:cViewPr varScale="1">
        <p:scale>
          <a:sx n="81" d="100"/>
          <a:sy n="81" d="100"/>
        </p:scale>
        <p:origin x="55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D9BAB-919E-49F8-9BCD-0B44D36384D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E4C609F-DEA3-4793-82EB-57129086DCEF}">
      <dgm:prSet phldrT="[Tekst]"/>
      <dgm:spPr/>
      <dgm:t>
        <a:bodyPr/>
        <a:lstStyle/>
        <a:p>
          <a:r>
            <a:rPr lang="nb-NO" b="1" i="1" dirty="0" smtClean="0"/>
            <a:t>Helsefremmende: </a:t>
          </a:r>
        </a:p>
        <a:p>
          <a:r>
            <a:rPr lang="nb-NO" dirty="0" smtClean="0"/>
            <a:t>Skape trivsel, utvikling og vekst</a:t>
          </a:r>
          <a:endParaRPr lang="nb-NO" dirty="0"/>
        </a:p>
      </dgm:t>
    </dgm:pt>
    <dgm:pt modelId="{848785BF-8466-4FE9-883E-167A30563620}" type="parTrans" cxnId="{845A167B-78BF-40D0-8C8D-FD4B28FA65F9}">
      <dgm:prSet/>
      <dgm:spPr/>
      <dgm:t>
        <a:bodyPr/>
        <a:lstStyle/>
        <a:p>
          <a:endParaRPr lang="nb-NO"/>
        </a:p>
      </dgm:t>
    </dgm:pt>
    <dgm:pt modelId="{392E3168-229A-4B29-9F09-D771FFDD1419}" type="sibTrans" cxnId="{845A167B-78BF-40D0-8C8D-FD4B28FA65F9}">
      <dgm:prSet/>
      <dgm:spPr/>
      <dgm:t>
        <a:bodyPr/>
        <a:lstStyle/>
        <a:p>
          <a:endParaRPr lang="nb-NO"/>
        </a:p>
      </dgm:t>
    </dgm:pt>
    <dgm:pt modelId="{733F8509-233F-4BF8-BDAA-D350E30D5966}">
      <dgm:prSet phldrT="[Tekst]"/>
      <dgm:spPr/>
      <dgm:t>
        <a:bodyPr/>
        <a:lstStyle/>
        <a:p>
          <a:r>
            <a:rPr lang="nb-NO" b="1" i="1" dirty="0" smtClean="0"/>
            <a:t>Forebyggende: </a:t>
          </a:r>
        </a:p>
        <a:p>
          <a:r>
            <a:rPr lang="nb-NO" dirty="0" smtClean="0"/>
            <a:t>Forhindre skader og sykdom</a:t>
          </a:r>
          <a:endParaRPr lang="nb-NO" dirty="0"/>
        </a:p>
      </dgm:t>
    </dgm:pt>
    <dgm:pt modelId="{3E6064AF-4756-4FC7-9183-AE0DAEFA55AC}" type="parTrans" cxnId="{A7777149-D948-41AC-8486-37E6DCC102EE}">
      <dgm:prSet/>
      <dgm:spPr/>
      <dgm:t>
        <a:bodyPr/>
        <a:lstStyle/>
        <a:p>
          <a:endParaRPr lang="nb-NO"/>
        </a:p>
      </dgm:t>
    </dgm:pt>
    <dgm:pt modelId="{A098E449-6284-4DE4-9B18-95499ECE7C2C}" type="sibTrans" cxnId="{A7777149-D948-41AC-8486-37E6DCC102EE}">
      <dgm:prSet/>
      <dgm:spPr/>
      <dgm:t>
        <a:bodyPr/>
        <a:lstStyle/>
        <a:p>
          <a:endParaRPr lang="nb-NO"/>
        </a:p>
      </dgm:t>
    </dgm:pt>
    <dgm:pt modelId="{C6BF1468-3E14-4A9E-9755-DA3C502B2547}">
      <dgm:prSet phldrT="[Tekst]"/>
      <dgm:spPr/>
      <dgm:t>
        <a:bodyPr/>
        <a:lstStyle/>
        <a:p>
          <a:r>
            <a:rPr lang="nb-NO" b="1" i="1" dirty="0" smtClean="0"/>
            <a:t>Rehabiliterende: </a:t>
          </a:r>
        </a:p>
        <a:p>
          <a:r>
            <a:rPr lang="nb-NO" dirty="0" smtClean="0"/>
            <a:t>Gjøre sykefraværet kortest mulig</a:t>
          </a:r>
          <a:endParaRPr lang="nb-NO" dirty="0"/>
        </a:p>
      </dgm:t>
    </dgm:pt>
    <dgm:pt modelId="{8309935D-AB5B-4A98-817D-0D1A0587C613}" type="parTrans" cxnId="{E37F7C9B-CEC3-40F0-A3C2-2E92638A49CC}">
      <dgm:prSet/>
      <dgm:spPr/>
      <dgm:t>
        <a:bodyPr/>
        <a:lstStyle/>
        <a:p>
          <a:endParaRPr lang="nb-NO"/>
        </a:p>
      </dgm:t>
    </dgm:pt>
    <dgm:pt modelId="{D55A57C3-7DBD-479D-90E9-73FA896E5602}" type="sibTrans" cxnId="{E37F7C9B-CEC3-40F0-A3C2-2E92638A49CC}">
      <dgm:prSet/>
      <dgm:spPr/>
      <dgm:t>
        <a:bodyPr/>
        <a:lstStyle/>
        <a:p>
          <a:endParaRPr lang="nb-NO"/>
        </a:p>
      </dgm:t>
    </dgm:pt>
    <dgm:pt modelId="{9F87B8FF-57C0-4FB1-97D1-A754C10CC523}" type="pres">
      <dgm:prSet presAssocID="{6D6D9BAB-919E-49F8-9BCD-0B44D36384D4}" presName="linearFlow" presStyleCnt="0">
        <dgm:presLayoutVars>
          <dgm:dir/>
          <dgm:resizeHandles val="exact"/>
        </dgm:presLayoutVars>
      </dgm:prSet>
      <dgm:spPr/>
    </dgm:pt>
    <dgm:pt modelId="{47669AC1-0E13-4DFE-A53D-D658FF7AAF8F}" type="pres">
      <dgm:prSet presAssocID="{2E4C609F-DEA3-4793-82EB-57129086DCEF}" presName="composite" presStyleCnt="0"/>
      <dgm:spPr/>
    </dgm:pt>
    <dgm:pt modelId="{A350B4D6-B5E5-4A70-A2A8-25A255E1A831}" type="pres">
      <dgm:prSet presAssocID="{2E4C609F-DEA3-4793-82EB-57129086DCEF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0D5AA5B7-D907-4D56-ABF2-DCA8C0413774}" type="pres">
      <dgm:prSet presAssocID="{2E4C609F-DEA3-4793-82EB-57129086DCE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23CC5B4-D160-4C63-BD69-ED9577E7551D}" type="pres">
      <dgm:prSet presAssocID="{392E3168-229A-4B29-9F09-D771FFDD1419}" presName="spacing" presStyleCnt="0"/>
      <dgm:spPr/>
    </dgm:pt>
    <dgm:pt modelId="{23638731-057B-4279-AE18-F42415FFD498}" type="pres">
      <dgm:prSet presAssocID="{733F8509-233F-4BF8-BDAA-D350E30D5966}" presName="composite" presStyleCnt="0"/>
      <dgm:spPr/>
    </dgm:pt>
    <dgm:pt modelId="{42CCC68C-19CC-4578-BA09-C40216362B0C}" type="pres">
      <dgm:prSet presAssocID="{733F8509-233F-4BF8-BDAA-D350E30D5966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nb-NO"/>
        </a:p>
      </dgm:t>
    </dgm:pt>
    <dgm:pt modelId="{30DC6987-B75A-4515-BC6B-68EDC7DAF47D}" type="pres">
      <dgm:prSet presAssocID="{733F8509-233F-4BF8-BDAA-D350E30D596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BAA2BFC-2A8A-4B28-867E-34F149CF6C91}" type="pres">
      <dgm:prSet presAssocID="{A098E449-6284-4DE4-9B18-95499ECE7C2C}" presName="spacing" presStyleCnt="0"/>
      <dgm:spPr/>
    </dgm:pt>
    <dgm:pt modelId="{CE327A01-879C-4C12-8A07-6AF7338C2C8B}" type="pres">
      <dgm:prSet presAssocID="{C6BF1468-3E14-4A9E-9755-DA3C502B2547}" presName="composite" presStyleCnt="0"/>
      <dgm:spPr/>
    </dgm:pt>
    <dgm:pt modelId="{62DADD08-C065-4903-A9B7-6C241269DE6D}" type="pres">
      <dgm:prSet presAssocID="{C6BF1468-3E14-4A9E-9755-DA3C502B2547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nb-NO"/>
        </a:p>
      </dgm:t>
    </dgm:pt>
    <dgm:pt modelId="{D94A72A6-A315-408E-9D17-8EDC3CA4D1DD}" type="pres">
      <dgm:prSet presAssocID="{C6BF1468-3E14-4A9E-9755-DA3C502B254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C744323-98C1-429F-BFBE-2BA1D98A9CE7}" type="presOf" srcId="{6D6D9BAB-919E-49F8-9BCD-0B44D36384D4}" destId="{9F87B8FF-57C0-4FB1-97D1-A754C10CC523}" srcOrd="0" destOrd="0" presId="urn:microsoft.com/office/officeart/2005/8/layout/vList3"/>
    <dgm:cxn modelId="{EBA6FD68-5A34-4869-99D0-8BBE53B1316B}" type="presOf" srcId="{733F8509-233F-4BF8-BDAA-D350E30D5966}" destId="{30DC6987-B75A-4515-BC6B-68EDC7DAF47D}" srcOrd="0" destOrd="0" presId="urn:microsoft.com/office/officeart/2005/8/layout/vList3"/>
    <dgm:cxn modelId="{E37F7C9B-CEC3-40F0-A3C2-2E92638A49CC}" srcId="{6D6D9BAB-919E-49F8-9BCD-0B44D36384D4}" destId="{C6BF1468-3E14-4A9E-9755-DA3C502B2547}" srcOrd="2" destOrd="0" parTransId="{8309935D-AB5B-4A98-817D-0D1A0587C613}" sibTransId="{D55A57C3-7DBD-479D-90E9-73FA896E5602}"/>
    <dgm:cxn modelId="{A7777149-D948-41AC-8486-37E6DCC102EE}" srcId="{6D6D9BAB-919E-49F8-9BCD-0B44D36384D4}" destId="{733F8509-233F-4BF8-BDAA-D350E30D5966}" srcOrd="1" destOrd="0" parTransId="{3E6064AF-4756-4FC7-9183-AE0DAEFA55AC}" sibTransId="{A098E449-6284-4DE4-9B18-95499ECE7C2C}"/>
    <dgm:cxn modelId="{F868A21B-05C3-4E6D-8427-A4E294843CFD}" type="presOf" srcId="{2E4C609F-DEA3-4793-82EB-57129086DCEF}" destId="{0D5AA5B7-D907-4D56-ABF2-DCA8C0413774}" srcOrd="0" destOrd="0" presId="urn:microsoft.com/office/officeart/2005/8/layout/vList3"/>
    <dgm:cxn modelId="{845A167B-78BF-40D0-8C8D-FD4B28FA65F9}" srcId="{6D6D9BAB-919E-49F8-9BCD-0B44D36384D4}" destId="{2E4C609F-DEA3-4793-82EB-57129086DCEF}" srcOrd="0" destOrd="0" parTransId="{848785BF-8466-4FE9-883E-167A30563620}" sibTransId="{392E3168-229A-4B29-9F09-D771FFDD1419}"/>
    <dgm:cxn modelId="{86A1D037-2F33-49BF-ABF8-56E3F7C0CA45}" type="presOf" srcId="{C6BF1468-3E14-4A9E-9755-DA3C502B2547}" destId="{D94A72A6-A315-408E-9D17-8EDC3CA4D1DD}" srcOrd="0" destOrd="0" presId="urn:microsoft.com/office/officeart/2005/8/layout/vList3"/>
    <dgm:cxn modelId="{6EA24A50-19F7-4A80-A304-D86DB2632F1F}" type="presParOf" srcId="{9F87B8FF-57C0-4FB1-97D1-A754C10CC523}" destId="{47669AC1-0E13-4DFE-A53D-D658FF7AAF8F}" srcOrd="0" destOrd="0" presId="urn:microsoft.com/office/officeart/2005/8/layout/vList3"/>
    <dgm:cxn modelId="{F4137359-6BD6-4061-AABD-C6C96F579086}" type="presParOf" srcId="{47669AC1-0E13-4DFE-A53D-D658FF7AAF8F}" destId="{A350B4D6-B5E5-4A70-A2A8-25A255E1A831}" srcOrd="0" destOrd="0" presId="urn:microsoft.com/office/officeart/2005/8/layout/vList3"/>
    <dgm:cxn modelId="{1D8A8DC7-B928-4EFE-AC52-49BAE45641E9}" type="presParOf" srcId="{47669AC1-0E13-4DFE-A53D-D658FF7AAF8F}" destId="{0D5AA5B7-D907-4D56-ABF2-DCA8C0413774}" srcOrd="1" destOrd="0" presId="urn:microsoft.com/office/officeart/2005/8/layout/vList3"/>
    <dgm:cxn modelId="{330C9EE1-DEE9-44C1-AE0E-90CA5E7178B0}" type="presParOf" srcId="{9F87B8FF-57C0-4FB1-97D1-A754C10CC523}" destId="{923CC5B4-D160-4C63-BD69-ED9577E7551D}" srcOrd="1" destOrd="0" presId="urn:microsoft.com/office/officeart/2005/8/layout/vList3"/>
    <dgm:cxn modelId="{7E4B56E8-F8CD-4D4B-A442-D3530E60714D}" type="presParOf" srcId="{9F87B8FF-57C0-4FB1-97D1-A754C10CC523}" destId="{23638731-057B-4279-AE18-F42415FFD498}" srcOrd="2" destOrd="0" presId="urn:microsoft.com/office/officeart/2005/8/layout/vList3"/>
    <dgm:cxn modelId="{CF647F56-3871-44C0-844A-976BA2E03AC4}" type="presParOf" srcId="{23638731-057B-4279-AE18-F42415FFD498}" destId="{42CCC68C-19CC-4578-BA09-C40216362B0C}" srcOrd="0" destOrd="0" presId="urn:microsoft.com/office/officeart/2005/8/layout/vList3"/>
    <dgm:cxn modelId="{E5EA15F6-4356-4304-8E8F-39E6BB3F4AE3}" type="presParOf" srcId="{23638731-057B-4279-AE18-F42415FFD498}" destId="{30DC6987-B75A-4515-BC6B-68EDC7DAF47D}" srcOrd="1" destOrd="0" presId="urn:microsoft.com/office/officeart/2005/8/layout/vList3"/>
    <dgm:cxn modelId="{0C5DD8E5-021D-450A-9933-72E8BE9B6EE8}" type="presParOf" srcId="{9F87B8FF-57C0-4FB1-97D1-A754C10CC523}" destId="{6BAA2BFC-2A8A-4B28-867E-34F149CF6C91}" srcOrd="3" destOrd="0" presId="urn:microsoft.com/office/officeart/2005/8/layout/vList3"/>
    <dgm:cxn modelId="{D35C8A3D-8BE6-46B9-959B-4E046580FA2E}" type="presParOf" srcId="{9F87B8FF-57C0-4FB1-97D1-A754C10CC523}" destId="{CE327A01-879C-4C12-8A07-6AF7338C2C8B}" srcOrd="4" destOrd="0" presId="urn:microsoft.com/office/officeart/2005/8/layout/vList3"/>
    <dgm:cxn modelId="{6B0181BE-9E72-4183-8CED-3755A5BCFCF1}" type="presParOf" srcId="{CE327A01-879C-4C12-8A07-6AF7338C2C8B}" destId="{62DADD08-C065-4903-A9B7-6C241269DE6D}" srcOrd="0" destOrd="0" presId="urn:microsoft.com/office/officeart/2005/8/layout/vList3"/>
    <dgm:cxn modelId="{6C1E9262-9E6B-4FEE-8DA7-D8D3A26EAC99}" type="presParOf" srcId="{CE327A01-879C-4C12-8A07-6AF7338C2C8B}" destId="{D94A72A6-A315-408E-9D17-8EDC3CA4D1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AA5B7-D907-4D56-ABF2-DCA8C0413774}">
      <dsp:nvSpPr>
        <dsp:cNvPr id="0" name=""/>
        <dsp:cNvSpPr/>
      </dsp:nvSpPr>
      <dsp:spPr>
        <a:xfrm rot="10800000">
          <a:off x="1228311" y="886"/>
          <a:ext cx="3714108" cy="11712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47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i="1" kern="1200" dirty="0" smtClean="0"/>
            <a:t>Helsefremmende: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Skape trivsel, utvikling og vekst</a:t>
          </a:r>
          <a:endParaRPr lang="nb-NO" sz="2100" kern="1200" dirty="0"/>
        </a:p>
      </dsp:txBody>
      <dsp:txXfrm rot="10800000">
        <a:off x="1521114" y="886"/>
        <a:ext cx="3421305" cy="1171212"/>
      </dsp:txXfrm>
    </dsp:sp>
    <dsp:sp modelId="{A350B4D6-B5E5-4A70-A2A8-25A255E1A831}">
      <dsp:nvSpPr>
        <dsp:cNvPr id="0" name=""/>
        <dsp:cNvSpPr/>
      </dsp:nvSpPr>
      <dsp:spPr>
        <a:xfrm>
          <a:off x="642705" y="886"/>
          <a:ext cx="1171212" cy="11712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C6987-B75A-4515-BC6B-68EDC7DAF47D}">
      <dsp:nvSpPr>
        <dsp:cNvPr id="0" name=""/>
        <dsp:cNvSpPr/>
      </dsp:nvSpPr>
      <dsp:spPr>
        <a:xfrm rot="10800000">
          <a:off x="1228311" y="1521714"/>
          <a:ext cx="3714108" cy="11712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47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i="1" kern="1200" dirty="0" smtClean="0"/>
            <a:t>Forebyggende: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Forhindre skader og sykdom</a:t>
          </a:r>
          <a:endParaRPr lang="nb-NO" sz="2100" kern="1200" dirty="0"/>
        </a:p>
      </dsp:txBody>
      <dsp:txXfrm rot="10800000">
        <a:off x="1521114" y="1521714"/>
        <a:ext cx="3421305" cy="1171212"/>
      </dsp:txXfrm>
    </dsp:sp>
    <dsp:sp modelId="{42CCC68C-19CC-4578-BA09-C40216362B0C}">
      <dsp:nvSpPr>
        <dsp:cNvPr id="0" name=""/>
        <dsp:cNvSpPr/>
      </dsp:nvSpPr>
      <dsp:spPr>
        <a:xfrm>
          <a:off x="642705" y="1521714"/>
          <a:ext cx="1171212" cy="11712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A72A6-A315-408E-9D17-8EDC3CA4D1DD}">
      <dsp:nvSpPr>
        <dsp:cNvPr id="0" name=""/>
        <dsp:cNvSpPr/>
      </dsp:nvSpPr>
      <dsp:spPr>
        <a:xfrm rot="10800000">
          <a:off x="1228311" y="3042543"/>
          <a:ext cx="3714108" cy="11712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47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i="1" kern="1200" dirty="0" smtClean="0"/>
            <a:t>Rehabiliterende: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Gjøre sykefraværet kortest mulig</a:t>
          </a:r>
          <a:endParaRPr lang="nb-NO" sz="2100" kern="1200" dirty="0"/>
        </a:p>
      </dsp:txBody>
      <dsp:txXfrm rot="10800000">
        <a:off x="1521114" y="3042543"/>
        <a:ext cx="3421305" cy="1171212"/>
      </dsp:txXfrm>
    </dsp:sp>
    <dsp:sp modelId="{62DADD08-C065-4903-A9B7-6C241269DE6D}">
      <dsp:nvSpPr>
        <dsp:cNvPr id="0" name=""/>
        <dsp:cNvSpPr/>
      </dsp:nvSpPr>
      <dsp:spPr>
        <a:xfrm>
          <a:off x="642705" y="3042543"/>
          <a:ext cx="1171212" cy="11712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EC39A-85B0-4791-B123-884041333FDA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19887-FB64-4BD1-9D19-9186114C82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81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nb-NO" dirty="0" smtClean="0"/>
          </a:p>
          <a:p>
            <a:pPr marL="628650" lvl="1" indent="-171450">
              <a:buFontTx/>
              <a:buChar char="-"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19887-FB64-4BD1-9D19-9186114C825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468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19887-FB64-4BD1-9D19-9186114C825D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945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19887-FB64-4BD1-9D19-9186114C825D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258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baseline="0" dirty="0" smtClean="0"/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57D6-BDA3-4AAE-AB46-1E887132F7A4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49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19887-FB64-4BD1-9D19-9186114C825D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866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19887-FB64-4BD1-9D19-9186114C825D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578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19887-FB64-4BD1-9D19-9186114C825D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571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09BEA-5A10-4265-BD26-D6AE8556192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15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19887-FB64-4BD1-9D19-9186114C825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16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09BEA-5A10-4265-BD26-D6AE8556192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160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09BEA-5A10-4265-BD26-D6AE85561921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026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baseline="0" dirty="0" smtClean="0"/>
          </a:p>
          <a:p>
            <a:endParaRPr lang="nb-NO" dirty="0" smtClean="0"/>
          </a:p>
          <a:p>
            <a:pPr fontAlgn="base"/>
            <a:endParaRPr lang="nb-NO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nb-NO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nb-NO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nb-NO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0E19-6739-4B99-96BE-AC03FCA681D2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90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19887-FB64-4BD1-9D19-9186114C825D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917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19887-FB64-4BD1-9D19-9186114C825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18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19887-FB64-4BD1-9D19-9186114C825D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579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56D0C79-1EC0-FB40-8E61-771EB23F71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" y="522006"/>
            <a:ext cx="2595838" cy="3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DF5294E-6029-4141-9D5B-AC715F020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4" y="6471869"/>
            <a:ext cx="1736190" cy="2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8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21E8A0A-FCC1-1F47-BE1B-219619B6D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4" y="6471869"/>
            <a:ext cx="1736190" cy="2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37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1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78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46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3206A0A-712F-B740-9B11-FD9061087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1" y="521986"/>
            <a:ext cx="2591648" cy="3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D6F1982-7605-B441-BA40-FC44626003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" y="522006"/>
            <a:ext cx="2595838" cy="3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0D9DF52E-117B-E043-A85D-02F51CF70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CE883D9-32AB-1645-A10D-6A1C68C84B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" y="522006"/>
            <a:ext cx="2595838" cy="3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4BA4D8A-84BB-D747-9DDE-4C9AAF876F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4" y="6471869"/>
            <a:ext cx="1736190" cy="2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24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7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06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4FC5C43-2EBB-8246-999A-FE1E50A6ED0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5" y="6469672"/>
            <a:ext cx="1772407" cy="2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6" r:id="rId3"/>
    <p:sldLayoutId id="2147483677" r:id="rId4"/>
    <p:sldLayoutId id="2147483678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tef.no/prosjekter/2017/partssamarbeid-og-forebyggende-arbeidsmilj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hyperlink" Target="https://mag.idebanken.org/manual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IA-Bransjeprogram </a:t>
            </a:r>
            <a:br>
              <a:rPr lang="nb-NO" dirty="0" smtClean="0"/>
            </a:br>
            <a:r>
              <a:rPr lang="nb-NO" dirty="0" smtClean="0"/>
              <a:t>- oppfølging/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Knut Shetelig Løvvik, seksjonsleder </a:t>
            </a:r>
          </a:p>
          <a:p>
            <a:r>
              <a:rPr lang="nb-NO" dirty="0" smtClean="0"/>
              <a:t>Ingunn R. Laugsand, personalrådgiver/innføringsansvarlig IA-bransjeprogram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01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238" y="-219075"/>
            <a:ext cx="12944475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425" y="-209550"/>
            <a:ext cx="12896850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138" y="-204788"/>
            <a:ext cx="12868275" cy="72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950" y="-214313"/>
            <a:ext cx="12915900" cy="72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5733" cy="670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55" y="167876"/>
            <a:ext cx="5167581" cy="516758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8807777" y="0"/>
            <a:ext cx="338422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800" b="1" dirty="0" smtClean="0">
                <a:solidFill>
                  <a:srgbClr val="FFFFFF"/>
                </a:solidFill>
                <a:ea typeface="+mj-ea"/>
                <a:cs typeface="+mj-cs"/>
              </a:rPr>
              <a:t>Felles målsetting</a:t>
            </a:r>
          </a:p>
          <a:p>
            <a:pPr algn="ctr"/>
            <a:r>
              <a:rPr lang="nb-NO" sz="2000" b="1" dirty="0" smtClean="0">
                <a:solidFill>
                  <a:srgbClr val="FFFFFF"/>
                </a:solidFill>
                <a:ea typeface="+mj-ea"/>
                <a:cs typeface="+mj-cs"/>
              </a:rPr>
              <a:t>- tilbake i arbeid!</a:t>
            </a:r>
            <a:endParaRPr lang="nb-NO" sz="900" dirty="0"/>
          </a:p>
        </p:txBody>
      </p:sp>
      <p:pic>
        <p:nvPicPr>
          <p:cNvPr id="7" name="Bilde 6" descr="C:\Users\ingurl-st\AppData\Local\Microsoft\Windows\INetCache\Content.MSO\7703ACD1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3" y="1194328"/>
            <a:ext cx="2775658" cy="2234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3758" y="675676"/>
            <a:ext cx="10515600" cy="1325563"/>
          </a:xfrm>
        </p:spPr>
        <p:txBody>
          <a:bodyPr/>
          <a:lstStyle/>
          <a:p>
            <a:r>
              <a:rPr lang="nb-NO" dirty="0" smtClean="0"/>
              <a:t>Hva påvirker sykefravær?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>
                <a:solidFill>
                  <a:srgbClr val="002060"/>
                </a:solidFill>
              </a:rPr>
              <a:t>Arbeidsmiljø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Arbeidsoppgaver</a:t>
            </a:r>
          </a:p>
          <a:p>
            <a:r>
              <a:rPr lang="nb-NO" dirty="0">
                <a:solidFill>
                  <a:srgbClr val="002060"/>
                </a:solidFill>
              </a:rPr>
              <a:t>Turnus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922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Sykefraværsarbeidet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7">
            <a:off x="2579125" y="4379262"/>
            <a:ext cx="2025311" cy="1520511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52448" y="3431992"/>
            <a:ext cx="376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i="1" dirty="0" smtClean="0">
                <a:solidFill>
                  <a:srgbClr val="002060"/>
                </a:solidFill>
              </a:rPr>
              <a:t>Her vil vi jobbe minst!</a:t>
            </a:r>
          </a:p>
          <a:p>
            <a:pPr algn="ctr"/>
            <a:r>
              <a:rPr lang="nb-NO" sz="2000" dirty="0">
                <a:solidFill>
                  <a:srgbClr val="002060"/>
                </a:solidFill>
              </a:rPr>
              <a:t>… men jobber kanskje mest?</a:t>
            </a:r>
          </a:p>
          <a:p>
            <a:pPr algn="ctr"/>
            <a:endParaRPr lang="nb-NO" sz="2400" i="1" dirty="0">
              <a:solidFill>
                <a:srgbClr val="00206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74938971"/>
              </p:ext>
            </p:extLst>
          </p:nvPr>
        </p:nvGraphicFramePr>
        <p:xfrm>
          <a:off x="4134997" y="1896902"/>
          <a:ext cx="5585125" cy="4214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95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Tidslinje</a:t>
            </a:r>
            <a:endParaRPr lang="nb-NO" dirty="0"/>
          </a:p>
        </p:txBody>
      </p:sp>
      <p:cxnSp>
        <p:nvCxnSpPr>
          <p:cNvPr id="5" name="Rett pilkobling 4"/>
          <p:cNvCxnSpPr/>
          <p:nvPr/>
        </p:nvCxnSpPr>
        <p:spPr>
          <a:xfrm>
            <a:off x="465826" y="3683479"/>
            <a:ext cx="9256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kebent trekant 5"/>
          <p:cNvSpPr/>
          <p:nvPr/>
        </p:nvSpPr>
        <p:spPr>
          <a:xfrm>
            <a:off x="10282687" y="2282489"/>
            <a:ext cx="1587260" cy="1561381"/>
          </a:xfrm>
          <a:prstGeom prst="triangl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0407770" y="3205354"/>
            <a:ext cx="13370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/>
              <a:t>«Max dato»</a:t>
            </a:r>
          </a:p>
          <a:p>
            <a:pPr algn="ctr"/>
            <a:r>
              <a:rPr lang="nb-NO" sz="1100" dirty="0" smtClean="0">
                <a:solidFill>
                  <a:srgbClr val="FF0000"/>
                </a:solidFill>
              </a:rPr>
              <a:t>NB! «Lønn», KLP, AAP</a:t>
            </a:r>
            <a:endParaRPr lang="nb-NO" sz="1100" dirty="0">
              <a:solidFill>
                <a:srgbClr val="FF000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65826" y="3843870"/>
            <a:ext cx="107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(Arbeidsgiverperiode)             (Periode fra trygden)                                                                         Dialogmøte 3?</a:t>
            </a:r>
            <a:endParaRPr lang="nb-NO" dirty="0"/>
          </a:p>
        </p:txBody>
      </p:sp>
      <p:sp>
        <p:nvSpPr>
          <p:cNvPr id="10" name="Ellipse 9"/>
          <p:cNvSpPr/>
          <p:nvPr/>
        </p:nvSpPr>
        <p:spPr>
          <a:xfrm>
            <a:off x="534838" y="4511615"/>
            <a:ext cx="2080403" cy="126296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838200" y="4706619"/>
            <a:ext cx="2337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1. Sykmelding (</a:t>
            </a:r>
            <a:r>
              <a:rPr lang="nb-NO" sz="1600" dirty="0" err="1" smtClean="0"/>
              <a:t>evt</a:t>
            </a:r>
            <a:r>
              <a:rPr lang="nb-NO" sz="1600" dirty="0" smtClean="0"/>
              <a:t> egenmelding)</a:t>
            </a:r>
          </a:p>
          <a:p>
            <a:r>
              <a:rPr lang="nb-NO" sz="1600" dirty="0" smtClean="0"/>
              <a:t>2. Oppfølgingsplan</a:t>
            </a:r>
            <a:endParaRPr lang="nb-NO" sz="16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3175959" y="4675840"/>
            <a:ext cx="230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Innen 7 uker: Dialogmøte 1</a:t>
            </a:r>
            <a:endParaRPr lang="nb-NO" dirty="0"/>
          </a:p>
        </p:txBody>
      </p:sp>
      <p:cxnSp>
        <p:nvCxnSpPr>
          <p:cNvPr id="14" name="Rett pilkobling 13"/>
          <p:cNvCxnSpPr/>
          <p:nvPr/>
        </p:nvCxnSpPr>
        <p:spPr>
          <a:xfrm>
            <a:off x="2710127" y="4999006"/>
            <a:ext cx="3953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/>
          <p:nvPr/>
        </p:nvCxnSpPr>
        <p:spPr>
          <a:xfrm>
            <a:off x="4666891" y="4999005"/>
            <a:ext cx="5952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5374257" y="4706619"/>
            <a:ext cx="1759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Innen 8 uker: Arbeidstaker skal prøve seg i arbeidsrettet aktivitet</a:t>
            </a:r>
            <a:endParaRPr lang="nb-NO" dirty="0"/>
          </a:p>
        </p:txBody>
      </p:sp>
      <p:cxnSp>
        <p:nvCxnSpPr>
          <p:cNvPr id="19" name="Rett pilkobling 18"/>
          <p:cNvCxnSpPr/>
          <p:nvPr/>
        </p:nvCxnSpPr>
        <p:spPr>
          <a:xfrm>
            <a:off x="6935637" y="4999006"/>
            <a:ext cx="759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/>
          <p:cNvSpPr txBox="1"/>
          <p:nvPr/>
        </p:nvSpPr>
        <p:spPr>
          <a:xfrm>
            <a:off x="7798280" y="4715245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Innen 6 </a:t>
            </a:r>
            <a:r>
              <a:rPr lang="nb-NO" dirty="0" err="1" smtClean="0"/>
              <a:t>mnd</a:t>
            </a:r>
            <a:r>
              <a:rPr lang="nb-NO" dirty="0" smtClean="0"/>
              <a:t>: Dialogmøte 2</a:t>
            </a:r>
            <a:endParaRPr lang="nb-NO" dirty="0"/>
          </a:p>
        </p:txBody>
      </p:sp>
      <p:sp>
        <p:nvSpPr>
          <p:cNvPr id="21" name="Bue 20"/>
          <p:cNvSpPr/>
          <p:nvPr/>
        </p:nvSpPr>
        <p:spPr>
          <a:xfrm>
            <a:off x="388188" y="2484861"/>
            <a:ext cx="9333782" cy="1578634"/>
          </a:xfrm>
          <a:prstGeom prst="arc">
            <a:avLst>
              <a:gd name="adj1" fmla="val 1078451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3709358" y="2096219"/>
            <a:ext cx="342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«Full lønn», jf. A1</a:t>
            </a:r>
            <a:endParaRPr lang="nb-NO" dirty="0"/>
          </a:p>
        </p:txBody>
      </p:sp>
      <p:cxnSp>
        <p:nvCxnSpPr>
          <p:cNvPr id="18" name="Rett pilkobling 17"/>
          <p:cNvCxnSpPr/>
          <p:nvPr/>
        </p:nvCxnSpPr>
        <p:spPr>
          <a:xfrm>
            <a:off x="9890461" y="4998119"/>
            <a:ext cx="759125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/>
          <p:cNvSpPr txBox="1"/>
          <p:nvPr/>
        </p:nvSpPr>
        <p:spPr>
          <a:xfrm>
            <a:off x="10776779" y="4767286"/>
            <a:ext cx="43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rgbClr val="FF0000"/>
                </a:solidFill>
              </a:rPr>
              <a:t>?</a:t>
            </a:r>
            <a:endParaRPr lang="nb-NO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0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28181" r="22242"/>
          <a:stretch/>
        </p:blipFill>
        <p:spPr>
          <a:xfrm>
            <a:off x="5681784" y="0"/>
            <a:ext cx="6510216" cy="687199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6996"/>
            <a:ext cx="5681784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027906"/>
            <a:ext cx="3788044" cy="1325563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Løpende </a:t>
            </a:r>
            <a:r>
              <a:rPr lang="nb-NO" b="1" dirty="0" smtClean="0">
                <a:solidFill>
                  <a:schemeClr val="bg1"/>
                </a:solidFill>
              </a:rPr>
              <a:t>dialog</a:t>
            </a:r>
            <a:br>
              <a:rPr lang="nb-NO" b="1" dirty="0" smtClean="0">
                <a:solidFill>
                  <a:schemeClr val="bg1"/>
                </a:solidFill>
              </a:rPr>
            </a:b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636321"/>
            <a:ext cx="4764437" cy="3540641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Hvorfor?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Hvordan?</a:t>
            </a:r>
          </a:p>
          <a:p>
            <a:pPr marL="0" indent="0"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Det er lov å overprestere!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763" y="-228600"/>
            <a:ext cx="12963525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Lovpålagt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Arbeidsplassen er hovedarenaen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Jo lengre en er borte, desto vanskeligere å komme tilbake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8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Gode rutiner for forebygging og oppfølging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Holdningsarbeid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Fleksibel og pragmatisk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Tørr å prøv, det er lov å feile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83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Partssamarbeid</a:t>
            </a:r>
            <a:r>
              <a:rPr lang="nb-NO" b="0" dirty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 smtClean="0"/>
          </a:p>
          <a:p>
            <a:r>
              <a:rPr lang="nb-NO" dirty="0" smtClean="0"/>
              <a:t>Ledelse </a:t>
            </a:r>
          </a:p>
          <a:p>
            <a:r>
              <a:rPr lang="nb-NO" dirty="0" smtClean="0"/>
              <a:t>Tillitsvalgt </a:t>
            </a:r>
          </a:p>
          <a:p>
            <a:r>
              <a:rPr lang="nb-NO" dirty="0" smtClean="0"/>
              <a:t>Verneombud</a:t>
            </a:r>
          </a:p>
          <a:p>
            <a:r>
              <a:rPr lang="nb-NO" dirty="0" smtClean="0"/>
              <a:t>HMS kvalitetsgruppe/AMU</a:t>
            </a:r>
          </a:p>
          <a:p>
            <a:endParaRPr lang="nb-NO" b="1" dirty="0"/>
          </a:p>
          <a:p>
            <a:endParaRPr lang="nb-NO" b="1" dirty="0" smtClean="0"/>
          </a:p>
          <a:p>
            <a:endParaRPr lang="nb-NO" b="1" dirty="0"/>
          </a:p>
          <a:p>
            <a:r>
              <a:rPr lang="nb-NO" dirty="0">
                <a:hlinkClick r:id="rId3"/>
              </a:rPr>
              <a:t>Partssamarbeid og forebyggende arbeidsmiljø </a:t>
            </a:r>
            <a:r>
              <a:rPr lang="nb-NO" dirty="0" smtClean="0">
                <a:hlinkClick r:id="rId3"/>
              </a:rPr>
              <a:t>– SINTEF</a:t>
            </a:r>
            <a:endParaRPr lang="nb-NO" dirty="0" smtClean="0"/>
          </a:p>
          <a:p>
            <a:r>
              <a:rPr lang="nb-NO" dirty="0">
                <a:hlinkClick r:id="rId4"/>
              </a:rPr>
              <a:t>Manual for sykefraværsarbeid (idebanken.org)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890" y="192597"/>
            <a:ext cx="4556185" cy="465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/>
            </a:r>
            <a:br>
              <a:rPr lang="nb-NO" dirty="0" smtClean="0">
                <a:solidFill>
                  <a:srgbClr val="FF0000"/>
                </a:solidFill>
              </a:rPr>
            </a:b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6000" dirty="0">
                <a:solidFill>
                  <a:srgbClr val="002060"/>
                </a:solidFill>
              </a:rPr>
              <a:t>Sykemeldt fra arbeidsoppgavene, ikke arbeidsforholdet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17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Tilrettelegging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2051" name="Bild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28" y="1848311"/>
            <a:ext cx="66198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7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0666" y="1026493"/>
            <a:ext cx="11254317" cy="914400"/>
          </a:xfrm>
        </p:spPr>
        <p:txBody>
          <a:bodyPr>
            <a:normAutofit/>
          </a:bodyPr>
          <a:lstStyle/>
          <a:p>
            <a:r>
              <a:rPr lang="nb-NO" sz="4800" dirty="0" smtClean="0"/>
              <a:t>Forankring</a:t>
            </a:r>
            <a:endParaRPr lang="nb-NO" sz="4800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3337" y="1124378"/>
            <a:ext cx="62674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4000" dirty="0" smtClean="0">
                <a:solidFill>
                  <a:srgbClr val="002060"/>
                </a:solidFill>
              </a:rPr>
              <a:t>Det </a:t>
            </a:r>
            <a:r>
              <a:rPr lang="nb-NO" sz="4000" dirty="0">
                <a:solidFill>
                  <a:srgbClr val="002060"/>
                </a:solidFill>
              </a:rPr>
              <a:t>er summen av alle de små tingene vi gjør i hverdagen som gir gode resultater over tid. </a:t>
            </a:r>
          </a:p>
          <a:p>
            <a:pPr marL="0" indent="0">
              <a:buNone/>
            </a:pP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76600" y="2308225"/>
            <a:ext cx="10515600" cy="1325563"/>
          </a:xfrm>
        </p:spPr>
        <p:txBody>
          <a:bodyPr>
            <a:normAutofit/>
          </a:bodyPr>
          <a:lstStyle/>
          <a:p>
            <a:r>
              <a:rPr lang="nb-NO" sz="6600" dirty="0" smtClean="0"/>
              <a:t>Spørsmål ? </a:t>
            </a:r>
            <a:endParaRPr lang="nb-NO" sz="6600" dirty="0"/>
          </a:p>
        </p:txBody>
      </p:sp>
    </p:spTree>
    <p:extLst>
      <p:ext uri="{BB962C8B-B14F-4D97-AF65-F5344CB8AC3E}">
        <p14:creationId xmlns:p14="http://schemas.microsoft.com/office/powerpoint/2010/main" val="42375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11424" y="2204864"/>
            <a:ext cx="10363200" cy="1470025"/>
          </a:xfrm>
        </p:spPr>
        <p:txBody>
          <a:bodyPr/>
          <a:lstStyle/>
          <a:p>
            <a:pPr algn="ctr"/>
            <a:r>
              <a:rPr lang="nb-NO" dirty="0" smtClean="0"/>
              <a:t>Lykke til og takk for oss!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40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475" y="-209550"/>
            <a:ext cx="12934950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288" y="-219075"/>
            <a:ext cx="12982575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088" y="-190500"/>
            <a:ext cx="12830175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425" y="-176213"/>
            <a:ext cx="12896850" cy="72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6713" y="-209550"/>
            <a:ext cx="12925425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425" y="-233363"/>
            <a:ext cx="12896850" cy="73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425" y="-228600"/>
            <a:ext cx="128968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EN NTNU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-mal.potx" id="{E4BDD8C1-A10A-46B0-B7F4-6F73DDABAD2B}" vid="{99F725AD-311A-4859-A95D-F274EFCCE99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b7257994-7ee4-4c1f-ada2-2cc10739928f" xsi:nil="true"/>
    <TaxKeywordTaxHTField xmlns="b7257994-7ee4-4c1f-ada2-2cc10739928f">
      <Terms xmlns="http://schemas.microsoft.com/office/infopath/2007/PartnerControls">
        <TermInfo xmlns="http://schemas.microsoft.com/office/infopath/2007/PartnerControls">
          <TermName xmlns="http://schemas.microsoft.com/office/infopath/2007/PartnerControls">_£Bilde</TermName>
          <TermId xmlns="http://schemas.microsoft.com/office/infopath/2007/PartnerControls">11111111-1111-1111-1111-111111111111</TermId>
        </TermInfo>
      </Terms>
    </TaxKeywordTaxHTField>
    <TaxCatchAll xmlns="b7257994-7ee4-4c1f-ada2-2cc10739928f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14F1ACC34C1A4A80B2D5DA606C0082" ma:contentTypeVersion="23" ma:contentTypeDescription="Opprett et nytt dokument." ma:contentTypeScope="" ma:versionID="4b9d0dfde3401e1825adf8135fbf75ee">
  <xsd:schema xmlns:xsd="http://www.w3.org/2001/XMLSchema" xmlns:xs="http://www.w3.org/2001/XMLSchema" xmlns:p="http://schemas.microsoft.com/office/2006/metadata/properties" xmlns:ns1="http://schemas.microsoft.com/sharepoint/v3" xmlns:ns2="b7257994-7ee4-4c1f-ada2-2cc10739928f" targetNamespace="http://schemas.microsoft.com/office/2006/metadata/properties" ma:root="true" ma:fieldsID="b49033fab0985861146fd053f05c0c02" ns1:_="" ns2:_="">
    <xsd:import namespace="http://schemas.microsoft.com/sharepoint/v3"/>
    <xsd:import namespace="b7257994-7ee4-4c1f-ada2-2cc10739928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57994-7ee4-4c1f-ada2-2cc10739928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c8742576-0209-4aa1-bc47-899270f80774}" ma:internalName="TaxCatchAll" ma:showField="CatchAllData" ma:web="b7257994-7ee4-4c1f-ada2-2cc1073992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c8742576-0209-4aa1-bc47-899270f80774}" ma:internalName="TaxCatchAllLabel" ma:readOnly="true" ma:showField="CatchAllDataLabel" ma:web="b7257994-7ee4-4c1f-ada2-2cc1073992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539FD5-D920-468E-AA9D-79A47FC26CC4}">
  <ds:schemaRefs>
    <ds:schemaRef ds:uri="http://schemas.microsoft.com/sharepoint/v3"/>
    <ds:schemaRef ds:uri="b7257994-7ee4-4c1f-ada2-2cc1073992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442202-9049-495C-B49D-FD590147E8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236F0B-02B3-46DA-9A84-74566E9F2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257994-7ee4-4c1f-ada2-2cc1073992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Powerpoint-mal-16-9-St-Olavs-hospital-uten-NTNU (7)</Template>
  <TotalTime>11749</TotalTime>
  <Words>250</Words>
  <Application>Microsoft Office PowerPoint</Application>
  <PresentationFormat>Widescreen</PresentationFormat>
  <Paragraphs>84</Paragraphs>
  <Slides>28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1" baseType="lpstr">
      <vt:lpstr>Arial</vt:lpstr>
      <vt:lpstr>Calibri</vt:lpstr>
      <vt:lpstr>UTEN NTNU</vt:lpstr>
      <vt:lpstr>IA-Bransjeprogram  - oppfølging/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Hva påvirker sykefravær?</vt:lpstr>
      <vt:lpstr>Sykefraværsarbeidet</vt:lpstr>
      <vt:lpstr>Tidslinje</vt:lpstr>
      <vt:lpstr>Løpende dialog </vt:lpstr>
      <vt:lpstr>Hvorfor?</vt:lpstr>
      <vt:lpstr>Hvordan?</vt:lpstr>
      <vt:lpstr>Partssamarbeid </vt:lpstr>
      <vt:lpstr> </vt:lpstr>
      <vt:lpstr>Tilrettelegging </vt:lpstr>
      <vt:lpstr>Forankring</vt:lpstr>
      <vt:lpstr>PowerPoint-presentasjon</vt:lpstr>
      <vt:lpstr>Spørsmål ? </vt:lpstr>
      <vt:lpstr>Lykke til og takk for oss!</vt:lpstr>
    </vt:vector>
  </TitlesOfParts>
  <Company>Helse Midt-Norge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Arnesen, Ida</dc:creator>
  <cp:keywords>_£Bilde</cp:keywords>
  <cp:lastModifiedBy>Laugsand, Ingunn Rønningen</cp:lastModifiedBy>
  <cp:revision>157</cp:revision>
  <cp:lastPrinted>2023-08-15T06:47:07Z</cp:lastPrinted>
  <dcterms:created xsi:type="dcterms:W3CDTF">2023-06-26T08:36:46Z</dcterms:created>
  <dcterms:modified xsi:type="dcterms:W3CDTF">2023-09-14T13:05:30Z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0x010100FF14F1ACC34C1A4A80B2D5DA606C0082</vt:lpwstr>
  </property>
</Properties>
</file>