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0" r:id="rId3"/>
    <p:sldId id="271" r:id="rId4"/>
    <p:sldId id="280" r:id="rId5"/>
    <p:sldId id="283" r:id="rId6"/>
    <p:sldId id="284" r:id="rId7"/>
    <p:sldId id="288" r:id="rId8"/>
    <p:sldId id="285" r:id="rId9"/>
    <p:sldId id="289" r:id="rId10"/>
    <p:sldId id="286" r:id="rId11"/>
    <p:sldId id="282" r:id="rId12"/>
    <p:sldId id="281" r:id="rId13"/>
    <p:sldId id="287" r:id="rId14"/>
    <p:sldId id="266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sen Karl-Petter" initials="SK" lastIdx="17" clrIdx="0">
    <p:extLst>
      <p:ext uri="{19B8F6BF-5375-455C-9EA6-DF929625EA0E}">
        <p15:presenceInfo xmlns:p15="http://schemas.microsoft.com/office/powerpoint/2012/main" userId="S-1-5-21-4089205863-693713073-169171527-235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74035" autoAdjust="0"/>
  </p:normalViewPr>
  <p:slideViewPr>
    <p:cSldViewPr>
      <p:cViewPr varScale="1">
        <p:scale>
          <a:sx n="97" d="100"/>
          <a:sy n="97" d="100"/>
        </p:scale>
        <p:origin x="68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81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A4AA49D-2AD3-49AD-9721-62F9593DC7DD}" type="datetimeFigureOut">
              <a:rPr lang="nb-NO" smtClean="0"/>
              <a:pPr/>
              <a:t>18.10.2021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CC5610F-8E43-4EA8-9325-59301BDE7E4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97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3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79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23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16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07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94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51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86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0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64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87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78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99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93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03448" y="1484789"/>
            <a:ext cx="9985109" cy="1368153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nb-NO" dirty="0"/>
              <a:t>Forside</a:t>
            </a:r>
            <a:br>
              <a:rPr lang="nb-NO" dirty="0"/>
            </a:br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09789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 hasCustomPrompt="1"/>
          </p:nvPr>
        </p:nvSpPr>
        <p:spPr>
          <a:xfrm>
            <a:off x="609600" y="476672"/>
            <a:ext cx="109728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09600" y="2204864"/>
            <a:ext cx="10972800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876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023659" y="1772816"/>
            <a:ext cx="10363200" cy="864096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023659" y="2564904"/>
            <a:ext cx="10363200" cy="64807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640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1" y="1600201"/>
            <a:ext cx="6446507" cy="4421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Sak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344140" y="1600204"/>
            <a:ext cx="4238261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344140" y="2204864"/>
            <a:ext cx="4238261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</p:txBody>
      </p:sp>
      <p:sp>
        <p:nvSpPr>
          <p:cNvPr id="12" name="Tittel 5"/>
          <p:cNvSpPr>
            <a:spLocks noGrp="1"/>
          </p:cNvSpPr>
          <p:nvPr>
            <p:ph type="title" hasCustomPrompt="1"/>
          </p:nvPr>
        </p:nvSpPr>
        <p:spPr>
          <a:xfrm>
            <a:off x="609600" y="476672"/>
            <a:ext cx="109728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02219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3393" y="1700808"/>
            <a:ext cx="6446507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23393" y="2564904"/>
            <a:ext cx="6446507" cy="3528392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5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Sak 1</a:t>
            </a:r>
          </a:p>
          <a:p>
            <a:pPr lvl="0"/>
            <a:r>
              <a:rPr lang="nb-NO" dirty="0"/>
              <a:t>Sak 2</a:t>
            </a:r>
          </a:p>
          <a:p>
            <a:pPr lvl="0"/>
            <a:r>
              <a:rPr lang="nb-NO" dirty="0"/>
              <a:t>Sak 3</a:t>
            </a:r>
          </a:p>
          <a:p>
            <a:pPr lvl="0"/>
            <a:r>
              <a:rPr lang="nb-NO" dirty="0"/>
              <a:t>Sak 4</a:t>
            </a:r>
          </a:p>
          <a:p>
            <a:pPr lvl="0"/>
            <a:r>
              <a:rPr lang="nb-NO" dirty="0"/>
              <a:t>Sak 5</a:t>
            </a:r>
          </a:p>
        </p:txBody>
      </p:sp>
    </p:spTree>
    <p:extLst>
      <p:ext uri="{BB962C8B-B14F-4D97-AF65-F5344CB8AC3E}">
        <p14:creationId xmlns:p14="http://schemas.microsoft.com/office/powerpoint/2010/main" val="295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601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08B"/>
          </a:solidFill>
          <a:latin typeface="+mj-lt"/>
          <a:ea typeface="+mj-ea"/>
          <a:cs typeface="Scala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08B"/>
          </a:solidFill>
          <a:latin typeface="+mj-lt"/>
          <a:ea typeface="+mn-ea"/>
          <a:cs typeface="ScalaSan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08B"/>
          </a:solidFill>
          <a:latin typeface="+mj-lt"/>
          <a:ea typeface="+mn-ea"/>
          <a:cs typeface="ScalaSan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08B"/>
          </a:solidFill>
          <a:latin typeface="+mj-lt"/>
          <a:ea typeface="+mn-ea"/>
          <a:cs typeface="Scala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08B"/>
          </a:solidFill>
          <a:latin typeface="+mj-lt"/>
          <a:ea typeface="+mn-ea"/>
          <a:cs typeface="Scala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08B"/>
          </a:solidFill>
          <a:latin typeface="+mj-lt"/>
          <a:ea typeface="+mn-ea"/>
          <a:cs typeface="Scala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19736" y="270892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nb-NO" dirty="0"/>
              <a:t>STYRK-konferansen 2021 </a:t>
            </a:r>
            <a:br>
              <a:rPr lang="nb-NO" dirty="0"/>
            </a:br>
            <a:r>
              <a:rPr lang="nb-NO" dirty="0"/>
              <a:t>Personvern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1100" dirty="0"/>
              <a:t>Leif Erik </a:t>
            </a:r>
            <a:r>
              <a:rPr lang="nb-NO" sz="1100" dirty="0" err="1"/>
              <a:t>Nohr</a:t>
            </a:r>
            <a:r>
              <a:rPr lang="nb-NO" sz="1100" dirty="0"/>
              <a:t>, jurist </a:t>
            </a:r>
            <a:br>
              <a:rPr lang="nb-NO" sz="1100" dirty="0"/>
            </a:br>
            <a:r>
              <a:rPr lang="nb-NO" sz="1100" dirty="0"/>
              <a:t>16.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67560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5C09838-43E0-4CCA-827A-F4AD797D5AB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931125" y="116632"/>
            <a:ext cx="6329750" cy="62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Journalsnoking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700808"/>
            <a:ext cx="10972800" cy="432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Tilfeller hvor en person har tatt seg </a:t>
            </a:r>
            <a:r>
              <a:rPr lang="nb-NO" sz="2400" b="1" dirty="0"/>
              <a:t>urettmessig tilgang </a:t>
            </a:r>
            <a:r>
              <a:rPr lang="nb-NO" sz="2400" dirty="0"/>
              <a:t>til en eller flere pasienters journalopplysninger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Utgangspunktet er at tilgang til journalopplysninger krever hjemmel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Det vanligste er at en kan ta seg tilgang til journalen ved ytelse av helsehjelp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Andre tilfeller: Ved samtykke, ved dispensasjon, unntak fra taushetsplikt ved forskning og kvalitetsprosjekt eller unntak for egen læring og kvalitetssikring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Helsepersonelloven § 21a oppstiller et forbud mot å tilegne seg taushetsbelagte opplysninger utenom ytelse og administrasjon av helsehjelp, eller uten annen hjemmel i lov.</a:t>
            </a:r>
          </a:p>
        </p:txBody>
      </p:sp>
    </p:spTree>
    <p:extLst>
      <p:ext uri="{BB962C8B-B14F-4D97-AF65-F5344CB8AC3E}">
        <p14:creationId xmlns:p14="http://schemas.microsoft.com/office/powerpoint/2010/main" val="335700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E222E82-EEE8-460F-9E5F-30091CDE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journalsnoking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9A0F64-A865-4C03-B4D0-CCB8C30792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700808"/>
            <a:ext cx="10972800" cy="4248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Å tilegne seg opplysninger som man ikke har rett til er forbudt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Kan føre til administrativ sanksjon fra arbeidsgiver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Kan føre til advarsel fra helsetilsynet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alvorlige tilfeller kan journalsnoking gi begrensning/tap av autorisasjon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veldig alvorlige tilfeller kan journalsnoking gi bøter og fengselsstraff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07BF5C-9785-4B5E-B043-311E01699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426977"/>
            <a:ext cx="2690160" cy="26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108BF54-A600-4BE3-A9BF-5D4BAEAE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5040560"/>
          </a:xfrm>
        </p:spPr>
        <p:txBody>
          <a:bodyPr>
            <a:normAutofit/>
          </a:bodyPr>
          <a:lstStyle/>
          <a:p>
            <a:pPr algn="ctr"/>
            <a:r>
              <a:rPr lang="nb-NO" sz="8800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401813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Det er resultatene for pasienten som teller!</a:t>
            </a:r>
            <a:br>
              <a:rPr lang="nb-NO" sz="3200" dirty="0"/>
            </a:br>
            <a:r>
              <a:rPr lang="nb-NO" sz="3200" dirty="0"/>
              <a:t>Vi gir den beste behandling</a:t>
            </a:r>
          </a:p>
          <a:p>
            <a:pPr algn="ctr"/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79784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E6B608D-D629-495D-A414-BBEBCEC0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Personvern	</a:t>
            </a:r>
          </a:p>
          <a:p>
            <a:r>
              <a:rPr lang="nb-NO" sz="4800" dirty="0"/>
              <a:t>Pasientens tilgang til egen journal</a:t>
            </a:r>
          </a:p>
          <a:p>
            <a:r>
              <a:rPr lang="nb-NO" sz="4800" dirty="0"/>
              <a:t>Journalsnoking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84BC863-788B-45A1-BC68-4CB9389B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77F437F-7E1C-4D0A-9690-4D07AE78970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3"/>
          <a:srcRect t="21101"/>
          <a:stretch/>
        </p:blipFill>
        <p:spPr>
          <a:xfrm>
            <a:off x="7896200" y="1600201"/>
            <a:ext cx="3240360" cy="45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20080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Pasientjournalen</a:t>
            </a:r>
            <a:br>
              <a:rPr lang="nb-NO" sz="3200" dirty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556792"/>
            <a:ext cx="10972800" cy="44644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Virksomheter som yter helsehjelp skal opprette et </a:t>
            </a:r>
            <a:r>
              <a:rPr lang="nb-NO" sz="2000" b="1" dirty="0"/>
              <a:t>behandlingsrettet helseregister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Pasientjournalen er et behandlingsrettet helseregister.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En virksomhet kan ha flere behandlingsrettede helseregister (</a:t>
            </a:r>
            <a:r>
              <a:rPr lang="nb-NO" sz="2000" dirty="0" err="1"/>
              <a:t>DIPS</a:t>
            </a:r>
            <a:r>
              <a:rPr lang="nb-NO" sz="2000" dirty="0"/>
              <a:t>, </a:t>
            </a:r>
            <a:r>
              <a:rPr lang="nb-NO" sz="2000" dirty="0" err="1"/>
              <a:t>Partus</a:t>
            </a:r>
            <a:r>
              <a:rPr lang="nb-NO" sz="2000" dirty="0"/>
              <a:t>, </a:t>
            </a:r>
            <a:r>
              <a:rPr lang="nb-NO" sz="2000" dirty="0" err="1"/>
              <a:t>Sectra</a:t>
            </a:r>
            <a:r>
              <a:rPr lang="nb-NO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Et behandlingsrettet helseregister har sitt utgangspunkt i det å </a:t>
            </a:r>
            <a:r>
              <a:rPr lang="nb-NO" sz="2000" b="1" dirty="0"/>
              <a:t>dokumentere helsehjelp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Opplysningene som er registrert i pasientjournalen </a:t>
            </a:r>
            <a:r>
              <a:rPr lang="nb-NO" sz="2000" b="1" dirty="0"/>
              <a:t>skal gjøres tilgjengelig for den som yter helsehjelp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7AAAF89-1DB7-47BE-AAC5-CA2116033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3789040"/>
            <a:ext cx="2543175" cy="1800225"/>
          </a:xfrm>
          <a:prstGeom prst="rect">
            <a:avLst/>
          </a:prstGeom>
        </p:spPr>
      </p:pic>
      <p:pic>
        <p:nvPicPr>
          <p:cNvPr id="6" name="Picture 2" descr="DIPS Arena skjermbilde">
            <a:extLst>
              <a:ext uri="{FF2B5EF4-FFF2-40B4-BE49-F238E27FC236}">
                <a16:creationId xmlns:a16="http://schemas.microsoft.com/office/drawing/2014/main" id="{05013C88-745A-46FD-8895-D1B72439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584973"/>
            <a:ext cx="1374247" cy="8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6FD9119-7D6E-435A-8F1D-E27333800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913"/>
          <a:stretch/>
        </p:blipFill>
        <p:spPr>
          <a:xfrm>
            <a:off x="10664603" y="2669527"/>
            <a:ext cx="597523" cy="598571"/>
          </a:xfrm>
          <a:prstGeom prst="rect">
            <a:avLst/>
          </a:prstGeom>
        </p:spPr>
      </p:pic>
      <p:pic>
        <p:nvPicPr>
          <p:cNvPr id="8" name="Picture 4" descr="Hudleger ser pÃ¥ et tilfelle over videokonferanse. (Foto: NST)">
            <a:extLst>
              <a:ext uri="{FF2B5EF4-FFF2-40B4-BE49-F238E27FC236}">
                <a16:creationId xmlns:a16="http://schemas.microsoft.com/office/drawing/2014/main" id="{F5A0B908-DF92-4365-B7A3-7350498E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850" y="3511067"/>
            <a:ext cx="880696" cy="6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erapiridning.no/____impro/1/onewebmedia/Bigstock/henvisningsskjema.jpg-for-web-normal.jpg?etag=W%2F%2247a2-5991f7ec%22&amp;sourceContentType=image%2Fjpeg&amp;ignoreAspectRatio&amp;resize=320%2B232&amp;quality=85">
            <a:extLst>
              <a:ext uri="{FF2B5EF4-FFF2-40B4-BE49-F238E27FC236}">
                <a16:creationId xmlns:a16="http://schemas.microsoft.com/office/drawing/2014/main" id="{960E33F0-4644-44AB-8123-6C1FF1BD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430" y="4556275"/>
            <a:ext cx="879504" cy="6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2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Pasientens rettigheter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700808"/>
            <a:ext cx="8006680" cy="432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Pasienten har rett til å få </a:t>
            </a:r>
            <a:r>
              <a:rPr lang="nb-NO" sz="2400" b="1" dirty="0"/>
              <a:t>rettet</a:t>
            </a:r>
            <a:r>
              <a:rPr lang="nb-NO" sz="2400" dirty="0"/>
              <a:t> opplysninger i pasientjournalen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Pasienten har rett til å få </a:t>
            </a:r>
            <a:r>
              <a:rPr lang="nb-NO" sz="2400" b="1" dirty="0"/>
              <a:t>slettet</a:t>
            </a:r>
            <a:r>
              <a:rPr lang="nb-NO" sz="2400" dirty="0"/>
              <a:t> opplysninger i pasientjournalen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Pasienten kan motsette seg at journalopplysninger gjøres tilgjengelig for helsepersonell (sperring)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Pasienten har rett til </a:t>
            </a:r>
            <a:r>
              <a:rPr lang="nb-NO" sz="2400" b="1" dirty="0"/>
              <a:t>innsyn</a:t>
            </a:r>
            <a:r>
              <a:rPr lang="nb-NO" sz="2400" dirty="0"/>
              <a:t> i egen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Foreldre som har foreldreansvaret har rett på innsyn i barnets journal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1E8FCF-3C14-4CD0-BBA7-1ABC54653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64" y="3429000"/>
            <a:ext cx="3995936" cy="266395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0E945F9-8D65-4024-9435-CDE86698C0C8}"/>
              </a:ext>
            </a:extLst>
          </p:cNvPr>
          <p:cNvSpPr txBox="1"/>
          <p:nvPr/>
        </p:nvSpPr>
        <p:spPr>
          <a:xfrm>
            <a:off x="8425348" y="1194826"/>
            <a:ext cx="3156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FF0000"/>
                </a:solidFill>
              </a:rPr>
              <a:t>1977: </a:t>
            </a:r>
            <a:r>
              <a:rPr lang="nb-NO" sz="3200" b="1" dirty="0">
                <a:solidFill>
                  <a:srgbClr val="FF0000"/>
                </a:solidFill>
              </a:rPr>
              <a:t>Sykejournal-dommen</a:t>
            </a:r>
            <a:endParaRPr lang="nb-N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Retten til innsyn i egen journal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700808"/>
            <a:ext cx="10972800" cy="43204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Pasientens rett til innsyn i sin journal er en </a:t>
            </a:r>
            <a:r>
              <a:rPr lang="nb-NO" sz="2400" b="1" dirty="0"/>
              <a:t>grunnleggende rettighet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Det følger av EUs personvernforordning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Hjemmel i norsk helselovgivning – pasient- og brukerrettighetsloven </a:t>
            </a:r>
            <a:r>
              <a:rPr lang="nb-NO" sz="2400" dirty="0" err="1"/>
              <a:t>kap</a:t>
            </a:r>
            <a:r>
              <a:rPr lang="nb-NO" sz="2400" dirty="0"/>
              <a:t>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Danner grunnlaget for andre rettigheter som </a:t>
            </a:r>
            <a:r>
              <a:rPr lang="nb-NO" sz="2400" b="1" dirty="0"/>
              <a:t>sletting</a:t>
            </a:r>
            <a:r>
              <a:rPr lang="nb-NO" sz="2400" dirty="0"/>
              <a:t> og </a:t>
            </a:r>
            <a:r>
              <a:rPr lang="nb-NO" sz="2400" b="1" dirty="0"/>
              <a:t>retting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Pasientene er i tillegg til helsepersonell den som best har mulighet til å kvalitetskontrollere opplysningene i journalen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Gir pasienten innsyn i egen helse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Gir pasienten informasjon om hva som har blitt tilgjengeliggjort, og til hvem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Retten omfatter også tilgang til logg</a:t>
            </a:r>
          </a:p>
        </p:txBody>
      </p:sp>
    </p:spTree>
    <p:extLst>
      <p:ext uri="{BB962C8B-B14F-4D97-AF65-F5344CB8AC3E}">
        <p14:creationId xmlns:p14="http://schemas.microsoft.com/office/powerpoint/2010/main" val="256822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til informasjonssikkerhet og internkontroll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700808"/>
            <a:ext cx="10972800" cy="432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Virksomheten må sørge for tekniske og organisatoriske tiltak for å oppnå et egnet sikkerhetsnivå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Tilgangsstyring - bestemme hvem som skal ha tilgang og når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Logging – dokumentere hvem som har hatt tilgang og til hva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Etterfølgende kontroll – En kontroll for å sikre og påvise at behandlingen utføres i samsvar med lov.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Kontroll av hvem som har hatt tilgang og om tilgangen har vært rettmessig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857AE19-3ADB-4249-9F22-7053E942F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70" y="4683843"/>
            <a:ext cx="3058059" cy="1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kontrolltiltak i UNN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700808"/>
            <a:ext cx="10972800" cy="43204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UNN skal det utføres </a:t>
            </a:r>
            <a:r>
              <a:rPr lang="nb-NO" sz="2400" b="1" dirty="0"/>
              <a:t>rutinemessig stikkontroll </a:t>
            </a:r>
            <a:r>
              <a:rPr lang="nb-NO" sz="2400" dirty="0"/>
              <a:t>av journalloggen minst 4 ganger i året.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Det velges et tilfeldig utvalg av tilganger gjort i kontrollperioden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 tilganger som kan forklares med inneliggende pasient osv. blir ikke kontrollert videre.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Hvis tilgang ikke kan forklares av kontrollør vil det innhentes en forklaring fra den som har tatt seg tilgang til journalen.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Henvendelser fra pasienter og helsepersonell som oppdager uforklarlige tilganger blir kontrollert fortløpende.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Mange henvendelser blir oppklart og lukket kun med kontroll av loggen, og uten at den som har fått tilgang må involveres.</a:t>
            </a:r>
          </a:p>
        </p:txBody>
      </p:sp>
    </p:spTree>
    <p:extLst>
      <p:ext uri="{BB962C8B-B14F-4D97-AF65-F5344CB8AC3E}">
        <p14:creationId xmlns:p14="http://schemas.microsoft.com/office/powerpoint/2010/main" val="43774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Fordeler og ulemper ved loggføring og kontroll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700808"/>
            <a:ext cx="10972800" cy="432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Er ofte avhengig av at pasienten har innsyn i logg for å avdekke urettmessig innsyn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Logg og kontroll virker </a:t>
            </a:r>
            <a:r>
              <a:rPr lang="nb-NO" sz="2400" b="1" dirty="0"/>
              <a:t>avskrekkende</a:t>
            </a:r>
            <a:r>
              <a:rPr lang="nb-NO" sz="2400" dirty="0"/>
              <a:t> på de som ikke har rett til å se i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Kontroll muliggjør at misbruk av tilgang til journalopplysninger oppdages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Kan føre til økt saksmengde i virksomheten grunnet forespørsler om innsyn som har vært rettmessig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Kan gi økt belastning for ansatte som blir anklaget for journalsnoking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Dårlig dokumentasjon av tilgang kan føre til at ansatte med berettiget tilgang får administrative sanksjoner fra arbeidsgiver. </a:t>
            </a:r>
            <a:endParaRPr lang="nb-NO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3740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Helsenorge.no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09600" y="1196752"/>
            <a:ext cx="11207101" cy="30243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Helsenorge.no gir pasienten innsyn i journalen over internett.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Helsenorge.no gir også tilgang til journallogg slik at pasienter kan se hvem som har hatt tilgang til journaldokumenter.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Har funksjonalitet for å sende elektronisk melding til UNN ved henvendelser om journal og logg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UNN er erfaringen med elektroniske skjema på helsenorge.no at pasientene lettere og oftere tar kontakt med UNN om uforklarlig tilgang i journal.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B4F00CF-3901-4612-A265-D245DDEA6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077072"/>
            <a:ext cx="4064517" cy="21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13633"/>
      </p:ext>
    </p:extLst>
  </p:cSld>
  <p:clrMapOvr>
    <a:masterClrMapping/>
  </p:clrMapOvr>
</p:sld>
</file>

<file path=ppt/theme/theme1.xml><?xml version="1.0" encoding="utf-8"?>
<a:theme xmlns:a="http://schemas.openxmlformats.org/drawingml/2006/main" name="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UNN</Template>
  <TotalTime>955</TotalTime>
  <Words>718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ScalaSans</vt:lpstr>
      <vt:lpstr>UNN</vt:lpstr>
      <vt:lpstr>STYRK-konferansen 2021  Personvern  Leif Erik Nohr, jurist  16. september 2021</vt:lpstr>
      <vt:lpstr>PowerPoint-presentasjon</vt:lpstr>
      <vt:lpstr>Pasientjournalen </vt:lpstr>
      <vt:lpstr>Pasientens rettigheter</vt:lpstr>
      <vt:lpstr>Retten til innsyn i egen journal</vt:lpstr>
      <vt:lpstr>Krav til informasjonssikkerhet og internkontroll</vt:lpstr>
      <vt:lpstr>Eksempel på kontrolltiltak i UNN</vt:lpstr>
      <vt:lpstr>Fordeler og ulemper ved loggføring og kontroll</vt:lpstr>
      <vt:lpstr>Helsenorge.no</vt:lpstr>
      <vt:lpstr>PowerPoint-presentasjon</vt:lpstr>
      <vt:lpstr>Journalsnoking</vt:lpstr>
      <vt:lpstr>Konsekvenser av journalsnoking</vt:lpstr>
      <vt:lpstr>Spørsmål?</vt:lpstr>
      <vt:lpstr>PowerPoint-presentasjon</vt:lpstr>
    </vt:vector>
  </TitlesOfParts>
  <Company>Helse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utvmae</dc:creator>
  <cp:lastModifiedBy>Lene Stensland</cp:lastModifiedBy>
  <cp:revision>90</cp:revision>
  <cp:lastPrinted>2021-09-16T07:35:22Z</cp:lastPrinted>
  <dcterms:created xsi:type="dcterms:W3CDTF">2014-02-10T14:23:50Z</dcterms:created>
  <dcterms:modified xsi:type="dcterms:W3CDTF">2021-10-18T11:33:58Z</dcterms:modified>
</cp:coreProperties>
</file>