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Lst>
  <p:notesMasterIdLst>
    <p:notesMasterId r:id="rId32"/>
  </p:notesMasterIdLst>
  <p:sldIdLst>
    <p:sldId id="284" r:id="rId2"/>
    <p:sldId id="278" r:id="rId3"/>
    <p:sldId id="257" r:id="rId4"/>
    <p:sldId id="258" r:id="rId5"/>
    <p:sldId id="259" r:id="rId6"/>
    <p:sldId id="260" r:id="rId7"/>
    <p:sldId id="287" r:id="rId8"/>
    <p:sldId id="261" r:id="rId9"/>
    <p:sldId id="263" r:id="rId10"/>
    <p:sldId id="277" r:id="rId11"/>
    <p:sldId id="285" r:id="rId12"/>
    <p:sldId id="268" r:id="rId13"/>
    <p:sldId id="286" r:id="rId14"/>
    <p:sldId id="269" r:id="rId15"/>
    <p:sldId id="270" r:id="rId16"/>
    <p:sldId id="267" r:id="rId17"/>
    <p:sldId id="271" r:id="rId18"/>
    <p:sldId id="264" r:id="rId19"/>
    <p:sldId id="265" r:id="rId20"/>
    <p:sldId id="266" r:id="rId21"/>
    <p:sldId id="272" r:id="rId22"/>
    <p:sldId id="273" r:id="rId23"/>
    <p:sldId id="274" r:id="rId24"/>
    <p:sldId id="275" r:id="rId25"/>
    <p:sldId id="279" r:id="rId26"/>
    <p:sldId id="280" r:id="rId27"/>
    <p:sldId id="281" r:id="rId28"/>
    <p:sldId id="282" r:id="rId29"/>
    <p:sldId id="283" r:id="rId30"/>
    <p:sldId id="276" r:id="rId31"/>
  </p:sldIdLst>
  <p:sldSz cx="9144000" cy="5143500" type="screen16x9"/>
  <p:notesSz cx="6797675"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211" autoAdjust="0"/>
  </p:normalViewPr>
  <p:slideViewPr>
    <p:cSldViewPr>
      <p:cViewPr>
        <p:scale>
          <a:sx n="100" d="100"/>
          <a:sy n="100" d="100"/>
        </p:scale>
        <p:origin x="-450"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3109" tIns="46555" rIns="93109" bIns="46555" rtlCol="0"/>
          <a:lstStyle>
            <a:lvl1pPr algn="l">
              <a:defRPr sz="1200"/>
            </a:lvl1pPr>
          </a:lstStyle>
          <a:p>
            <a:endParaRPr lang="nb-NO"/>
          </a:p>
        </p:txBody>
      </p:sp>
      <p:sp>
        <p:nvSpPr>
          <p:cNvPr id="3" name="Plassholder for dato 2"/>
          <p:cNvSpPr>
            <a:spLocks noGrp="1"/>
          </p:cNvSpPr>
          <p:nvPr>
            <p:ph type="dt" idx="1"/>
          </p:nvPr>
        </p:nvSpPr>
        <p:spPr>
          <a:xfrm>
            <a:off x="3850443" y="0"/>
            <a:ext cx="2945659" cy="496411"/>
          </a:xfrm>
          <a:prstGeom prst="rect">
            <a:avLst/>
          </a:prstGeom>
        </p:spPr>
        <p:txBody>
          <a:bodyPr vert="horz" lIns="93109" tIns="46555" rIns="93109" bIns="46555" rtlCol="0"/>
          <a:lstStyle>
            <a:lvl1pPr algn="r">
              <a:defRPr sz="1200"/>
            </a:lvl1pPr>
          </a:lstStyle>
          <a:p>
            <a:fld id="{EF0C34D5-F154-425F-8A71-4D5ED257E281}" type="datetimeFigureOut">
              <a:rPr lang="nb-NO" smtClean="0"/>
              <a:t>23.06.2017</a:t>
            </a:fld>
            <a:endParaRPr lang="nb-NO"/>
          </a:p>
        </p:txBody>
      </p:sp>
      <p:sp>
        <p:nvSpPr>
          <p:cNvPr id="4" name="Plassholder for lysbilde 3"/>
          <p:cNvSpPr>
            <a:spLocks noGrp="1" noRot="1" noChangeAspect="1"/>
          </p:cNvSpPr>
          <p:nvPr>
            <p:ph type="sldImg" idx="2"/>
          </p:nvPr>
        </p:nvSpPr>
        <p:spPr>
          <a:xfrm>
            <a:off x="88900" y="744538"/>
            <a:ext cx="6619875" cy="3724275"/>
          </a:xfrm>
          <a:prstGeom prst="rect">
            <a:avLst/>
          </a:prstGeom>
          <a:noFill/>
          <a:ln w="12700">
            <a:solidFill>
              <a:prstClr val="black"/>
            </a:solidFill>
          </a:ln>
        </p:spPr>
        <p:txBody>
          <a:bodyPr vert="horz" lIns="93109" tIns="46555" rIns="93109" bIns="46555" rtlCol="0" anchor="ctr"/>
          <a:lstStyle/>
          <a:p>
            <a:endParaRPr lang="nb-NO"/>
          </a:p>
        </p:txBody>
      </p:sp>
      <p:sp>
        <p:nvSpPr>
          <p:cNvPr id="5" name="Plassholder for notater 4"/>
          <p:cNvSpPr>
            <a:spLocks noGrp="1"/>
          </p:cNvSpPr>
          <p:nvPr>
            <p:ph type="body" sz="quarter" idx="3"/>
          </p:nvPr>
        </p:nvSpPr>
        <p:spPr>
          <a:xfrm>
            <a:off x="679768" y="4715907"/>
            <a:ext cx="5438140" cy="4467701"/>
          </a:xfrm>
          <a:prstGeom prst="rect">
            <a:avLst/>
          </a:prstGeom>
        </p:spPr>
        <p:txBody>
          <a:bodyPr vert="horz" lIns="93109" tIns="46555" rIns="93109" bIns="46555"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30092"/>
            <a:ext cx="2945659" cy="496411"/>
          </a:xfrm>
          <a:prstGeom prst="rect">
            <a:avLst/>
          </a:prstGeom>
        </p:spPr>
        <p:txBody>
          <a:bodyPr vert="horz" lIns="93109" tIns="46555" rIns="93109" bIns="46555" rtlCol="0" anchor="b"/>
          <a:lstStyle>
            <a:lvl1pPr algn="l">
              <a:defRPr sz="1200"/>
            </a:lvl1pPr>
          </a:lstStyle>
          <a:p>
            <a:endParaRPr lang="nb-NO"/>
          </a:p>
        </p:txBody>
      </p:sp>
      <p:sp>
        <p:nvSpPr>
          <p:cNvPr id="7" name="Plassholder for lysbildenummer 6"/>
          <p:cNvSpPr>
            <a:spLocks noGrp="1"/>
          </p:cNvSpPr>
          <p:nvPr>
            <p:ph type="sldNum" sz="quarter" idx="5"/>
          </p:nvPr>
        </p:nvSpPr>
        <p:spPr>
          <a:xfrm>
            <a:off x="3850443" y="9430092"/>
            <a:ext cx="2945659" cy="496411"/>
          </a:xfrm>
          <a:prstGeom prst="rect">
            <a:avLst/>
          </a:prstGeom>
        </p:spPr>
        <p:txBody>
          <a:bodyPr vert="horz" lIns="93109" tIns="46555" rIns="93109" bIns="46555" rtlCol="0" anchor="b"/>
          <a:lstStyle>
            <a:lvl1pPr algn="r">
              <a:defRPr sz="1200"/>
            </a:lvl1pPr>
          </a:lstStyle>
          <a:p>
            <a:fld id="{6892581A-CAA4-4DC3-B810-F543E17E726D}" type="slidenum">
              <a:rPr lang="nb-NO" smtClean="0"/>
              <a:t>‹#›</a:t>
            </a:fld>
            <a:endParaRPr lang="nb-NO"/>
          </a:p>
        </p:txBody>
      </p:sp>
    </p:spTree>
    <p:extLst>
      <p:ext uri="{BB962C8B-B14F-4D97-AF65-F5344CB8AC3E}">
        <p14:creationId xmlns:p14="http://schemas.microsoft.com/office/powerpoint/2010/main" val="20600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Dette har vært min arbeidsplass i over 30 år.  Lite fantasifullt</a:t>
            </a:r>
            <a:r>
              <a:rPr lang="nb-NO" baseline="0" dirty="0" smtClean="0"/>
              <a:t> å ikke bytte arbeidsplass, men sånn er det nå blitt.  Jeg elsker å jobbe i sykehus og det er hus fylt av flotte medarbeidere og en kompetansebedrift</a:t>
            </a:r>
          </a:p>
          <a:p>
            <a:r>
              <a:rPr lang="nb-NO" baseline="0" dirty="0" smtClean="0"/>
              <a:t>Har nesten ikke hatt en dag hvor jeg har tenkt at her er det dårlig å være, men krevende ja  og slitsomt ja. </a:t>
            </a:r>
          </a:p>
          <a:p>
            <a:r>
              <a:rPr lang="nb-NO" baseline="0" dirty="0" smtClean="0"/>
              <a:t>Men, det er et privilegium å kunne ha en arbeidsplass hvor en kjenner at en har en verdi  og det er det jeg skal snakke om i dag!!</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2</a:t>
            </a:fld>
            <a:endParaRPr lang="nb-NO"/>
          </a:p>
        </p:txBody>
      </p:sp>
    </p:spTree>
    <p:extLst>
      <p:ext uri="{BB962C8B-B14F-4D97-AF65-F5344CB8AC3E}">
        <p14:creationId xmlns:p14="http://schemas.microsoft.com/office/powerpoint/2010/main" val="397497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Kan</a:t>
            </a:r>
            <a:r>
              <a:rPr lang="nb-NO" baseline="0" dirty="0" smtClean="0"/>
              <a:t> ikke noe motivere meg?   Lederens jobb  er å sørge for å skape et arbeidsmiljø hvor medarbeiderne er i stand til å motivere seg selv!!J  jeg skal si noe om tre typer motivasjon</a:t>
            </a:r>
          </a:p>
          <a:p>
            <a:r>
              <a:rPr lang="nb-NO" baseline="0" dirty="0" smtClean="0"/>
              <a:t>Motivasjon i sin enkleste form er den energien som skal til for å skape handling.  Det er det som får deg opp om </a:t>
            </a:r>
            <a:r>
              <a:rPr lang="nb-NO" baseline="0" dirty="0" err="1" smtClean="0"/>
              <a:t>morningen</a:t>
            </a:r>
            <a:r>
              <a:rPr lang="nb-NO" baseline="0" dirty="0" smtClean="0"/>
              <a:t> og beveger deg gjennom dagen </a:t>
            </a:r>
          </a:p>
          <a:p>
            <a:r>
              <a:rPr lang="nb-NO" baseline="0" dirty="0" smtClean="0"/>
              <a:t>Vi kan skille mellom den autonome motivasjon og kontrollert motivasjon</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12</a:t>
            </a:fld>
            <a:endParaRPr lang="nb-NO"/>
          </a:p>
        </p:txBody>
      </p:sp>
    </p:spTree>
    <p:extLst>
      <p:ext uri="{BB962C8B-B14F-4D97-AF65-F5344CB8AC3E}">
        <p14:creationId xmlns:p14="http://schemas.microsoft.com/office/powerpoint/2010/main" val="76530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Den</a:t>
            </a:r>
            <a:r>
              <a:rPr lang="nb-NO" baseline="0" dirty="0" smtClean="0"/>
              <a:t> autonome, selvbestemte motivasjon er det som gir de neste resultater, (det viser mange studier)  Denne type motivasjon gjør at vi blir mer utholdende, mer fleksible og kreative, vii er interessert i oppgavene og liker det vi gjør. Vi trives bedre, den psykiske helsen vår blir bedre og vi utvikler til og med bedre relasjoner til folk rundt oss. Leverer bedre resultater når vi bedriver selvstendig problemløsning</a:t>
            </a:r>
          </a:p>
          <a:p>
            <a:r>
              <a:rPr lang="nb-NO" baseline="0" dirty="0" smtClean="0"/>
              <a:t>Kontrollert motivasjon er det motsatte/kontrasten  </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13</a:t>
            </a:fld>
            <a:endParaRPr lang="nb-NO"/>
          </a:p>
        </p:txBody>
      </p:sp>
    </p:spTree>
    <p:extLst>
      <p:ext uri="{BB962C8B-B14F-4D97-AF65-F5344CB8AC3E}">
        <p14:creationId xmlns:p14="http://schemas.microsoft.com/office/powerpoint/2010/main" val="3090819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Typisk</a:t>
            </a:r>
            <a:r>
              <a:rPr lang="nb-NO" baseline="0" dirty="0" smtClean="0"/>
              <a:t> for deres yrke, og her kommer deres yrkesstolthet inn.  Er du stolt over den jobben du har, kjenner nytte verdig i et samspill med flere så vil du oppleve en prososial motivasjon</a:t>
            </a:r>
          </a:p>
          <a:p>
            <a:r>
              <a:rPr lang="nb-NO" baseline="0" dirty="0" smtClean="0"/>
              <a:t>Indre motivasjon gjør noe fordi det er morsomt og interessant</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14</a:t>
            </a:fld>
            <a:endParaRPr lang="nb-NO"/>
          </a:p>
        </p:txBody>
      </p:sp>
    </p:spTree>
    <p:extLst>
      <p:ext uri="{BB962C8B-B14F-4D97-AF65-F5344CB8AC3E}">
        <p14:creationId xmlns:p14="http://schemas.microsoft.com/office/powerpoint/2010/main" val="3762106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Så her vil det over</a:t>
            </a:r>
            <a:r>
              <a:rPr lang="nb-NO" baseline="0" dirty="0" smtClean="0"/>
              <a:t> tid ikke gi motivasjon selv om lønnen går opp </a:t>
            </a:r>
          </a:p>
          <a:p>
            <a:r>
              <a:rPr lang="nb-NO" baseline="0" dirty="0" smtClean="0"/>
              <a:t>Straff, tidsfrister, evaluering og konkurranse har negativ effekt på motivasjon</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15</a:t>
            </a:fld>
            <a:endParaRPr lang="nb-NO"/>
          </a:p>
        </p:txBody>
      </p:sp>
    </p:spTree>
    <p:extLst>
      <p:ext uri="{BB962C8B-B14F-4D97-AF65-F5344CB8AC3E}">
        <p14:creationId xmlns:p14="http://schemas.microsoft.com/office/powerpoint/2010/main" val="1237349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Sitater</a:t>
            </a:r>
            <a:r>
              <a:rPr lang="nb-NO" baseline="0" dirty="0" smtClean="0"/>
              <a:t> hentet fra en </a:t>
            </a:r>
            <a:r>
              <a:rPr lang="nb-NO" baseline="0" dirty="0" err="1" smtClean="0"/>
              <a:t>avd</a:t>
            </a:r>
            <a:r>
              <a:rPr lang="nb-NO" baseline="0" dirty="0" smtClean="0"/>
              <a:t> som jobber med tilstedeværelse og miljøet  undervisningsdager  </a:t>
            </a:r>
            <a:r>
              <a:rPr lang="nb-NO" sz="1200" b="1" dirty="0" smtClean="0">
                <a:solidFill>
                  <a:srgbClr val="333399"/>
                </a:solidFill>
                <a:ea typeface="ＭＳ Ｐゴシック" charset="0"/>
              </a:rPr>
              <a:t>Hvordan videreutvikle en lærings- og delingskultur på arbeidsplassen?</a:t>
            </a:r>
            <a:endParaRPr lang="nb-NO" dirty="0" smtClean="0"/>
          </a:p>
          <a:p>
            <a:r>
              <a:rPr lang="nb-NO" dirty="0" err="1" smtClean="0"/>
              <a:t>Pga</a:t>
            </a:r>
            <a:r>
              <a:rPr lang="nb-NO" dirty="0" smtClean="0"/>
              <a:t> lav scor på Ta pulsen  spørsmålet</a:t>
            </a:r>
            <a:r>
              <a:rPr lang="nb-NO" baseline="0" dirty="0" smtClean="0"/>
              <a:t> var sånn: opplever du å få tilbakemelding på den jobben du utfører?</a:t>
            </a:r>
            <a:endParaRPr lang="nb-NO" dirty="0" smtClean="0"/>
          </a:p>
          <a:p>
            <a:r>
              <a:rPr lang="nb-NO" dirty="0" smtClean="0"/>
              <a:t>Jobben</a:t>
            </a:r>
            <a:r>
              <a:rPr lang="nb-NO" baseline="0" dirty="0" smtClean="0"/>
              <a:t> gir meg utfordringer, og mestringsfølelse</a:t>
            </a:r>
          </a:p>
          <a:p>
            <a:r>
              <a:rPr lang="nb-NO" baseline="0" dirty="0" smtClean="0"/>
              <a:t>Få lov til å </a:t>
            </a:r>
            <a:r>
              <a:rPr lang="nb-NO" baseline="0" dirty="0" err="1" smtClean="0"/>
              <a:t>gøre</a:t>
            </a:r>
            <a:r>
              <a:rPr lang="nb-NO" baseline="0" dirty="0" smtClean="0"/>
              <a:t> avdelingen og sykehuset best mulig</a:t>
            </a:r>
          </a:p>
          <a:p>
            <a:r>
              <a:rPr lang="nb-NO" baseline="0" dirty="0" smtClean="0"/>
              <a:t>Møte kolleger, være sosial, gleder meg til å møte folk</a:t>
            </a:r>
          </a:p>
          <a:p>
            <a:r>
              <a:rPr lang="nb-NO" baseline="0" dirty="0" smtClean="0"/>
              <a:t>Gleder meg til å gå på jobb, når samarbeidet er bra</a:t>
            </a:r>
          </a:p>
          <a:p>
            <a:r>
              <a:rPr lang="nb-NO" baseline="0" dirty="0" smtClean="0"/>
              <a:t>Føler meg inkludert, det er et godt miljø</a:t>
            </a:r>
          </a:p>
          <a:p>
            <a:r>
              <a:rPr lang="nb-NO" baseline="0" dirty="0" smtClean="0"/>
              <a:t>I det senere har jeg og kanskje alle blitt sett siden dette har vært et fokus, alle hilser</a:t>
            </a:r>
          </a:p>
          <a:p>
            <a:r>
              <a:rPr lang="nb-NO" baseline="0" dirty="0" smtClean="0"/>
              <a:t>Jeg har en god leder som ser meg, og som jeg kan snakke med</a:t>
            </a:r>
          </a:p>
          <a:p>
            <a:r>
              <a:rPr lang="nb-NO" baseline="0" dirty="0" smtClean="0"/>
              <a:t>Gjør så godt jeg kan for at 11A skal være den beste </a:t>
            </a:r>
            <a:r>
              <a:rPr lang="nb-NO" baseline="0" dirty="0" err="1" smtClean="0"/>
              <a:t>avd</a:t>
            </a:r>
            <a:r>
              <a:rPr lang="nb-NO" baseline="0" dirty="0" smtClean="0"/>
              <a:t> på hele sykehuset </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16</a:t>
            </a:fld>
            <a:endParaRPr lang="nb-NO"/>
          </a:p>
        </p:txBody>
      </p:sp>
    </p:spTree>
    <p:extLst>
      <p:ext uri="{BB962C8B-B14F-4D97-AF65-F5344CB8AC3E}">
        <p14:creationId xmlns:p14="http://schemas.microsoft.com/office/powerpoint/2010/main" val="1587358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Disse måleindikatorene er brukt</a:t>
            </a:r>
            <a:r>
              <a:rPr lang="nb-NO" baseline="0" dirty="0" smtClean="0"/>
              <a:t> i en kartlegging på arbeidsmiljøet og betydningen av å ha en jobb  Indre motivasjon!!</a:t>
            </a:r>
          </a:p>
          <a:p>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17</a:t>
            </a:fld>
            <a:endParaRPr lang="nb-NO"/>
          </a:p>
        </p:txBody>
      </p:sp>
    </p:spTree>
    <p:extLst>
      <p:ext uri="{BB962C8B-B14F-4D97-AF65-F5344CB8AC3E}">
        <p14:creationId xmlns:p14="http://schemas.microsoft.com/office/powerpoint/2010/main" val="683039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Ta inn Ta pulsen    medvirkning,  gleder jeg meg til å gå på jobben,  er jeg stolt av arbeidsplassen min</a:t>
            </a:r>
          </a:p>
          <a:p>
            <a:r>
              <a:rPr lang="nb-NO" dirty="0" smtClean="0"/>
              <a:t>Medarbeidersamtale</a:t>
            </a:r>
          </a:p>
          <a:p>
            <a:r>
              <a:rPr lang="nb-NO" dirty="0" smtClean="0"/>
              <a:t>Stillingsbeskrivelse</a:t>
            </a:r>
          </a:p>
          <a:p>
            <a:endParaRPr lang="nb-NO" dirty="0" smtClean="0"/>
          </a:p>
          <a:p>
            <a:r>
              <a:rPr lang="nb-NO" dirty="0" smtClean="0"/>
              <a:t>Hva med surpomper på jobb!!    Kroppsspråk</a:t>
            </a:r>
            <a:r>
              <a:rPr lang="nb-NO" baseline="0" dirty="0" smtClean="0"/>
              <a:t>  hva signaliserer jeg når jeg kommer inn på vaktrommet en mandag morgen  Sier du endelig mandag!!   Eller uff her ser det ut som det er mye å gjøre med en nedover munn!!</a:t>
            </a:r>
          </a:p>
          <a:p>
            <a:r>
              <a:rPr lang="nb-NO" baseline="0" dirty="0" smtClean="0"/>
              <a:t>Energi er et morsomt begrep å reflektere over  Tenk etter hvem gir og hvem suger energi!  Og hva kan du gjøre med en som konstant gir deg energi lekkasje </a:t>
            </a:r>
          </a:p>
          <a:p>
            <a:r>
              <a:rPr lang="nb-NO" baseline="0" dirty="0" smtClean="0"/>
              <a:t>Akseptere at vi er forskjellig og hurra for mangfoldet.  Og vi skal jo ikke være verdens beste venner på jobb og ikke trenger vi å ha det så fryktelig koselig heller?   Derimot skal vi ha gode systemer, god leder og oppleve medansvar og respekt for hverandre  Alle skal jo ikke tenke eller være som meg!   Det vil medføre stagnasjon og lite fremdrift  </a:t>
            </a:r>
            <a:endParaRPr lang="nb-NO" dirty="0" smtClean="0"/>
          </a:p>
          <a:p>
            <a:r>
              <a:rPr lang="nb-NO" dirty="0" smtClean="0"/>
              <a:t>Hva skjer når det er sprik mellom mine forventninger</a:t>
            </a:r>
            <a:r>
              <a:rPr lang="nb-NO" baseline="0" dirty="0" smtClean="0"/>
              <a:t> og dine?</a:t>
            </a:r>
          </a:p>
          <a:p>
            <a:r>
              <a:rPr lang="nb-NO" baseline="0" dirty="0" smtClean="0"/>
              <a:t>Har jeg den rette kompetanse  ansvar, alle liker å få ansvar og ta ansvar</a:t>
            </a:r>
          </a:p>
          <a:p>
            <a:r>
              <a:rPr lang="nb-NO" baseline="0" dirty="0" smtClean="0"/>
              <a:t>Forventningspresset   les </a:t>
            </a:r>
            <a:r>
              <a:rPr lang="nb-NO" baseline="0" dirty="0" err="1" smtClean="0"/>
              <a:t>koht</a:t>
            </a:r>
            <a:r>
              <a:rPr lang="nb-NO" baseline="0" dirty="0" smtClean="0"/>
              <a:t> </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18</a:t>
            </a:fld>
            <a:endParaRPr lang="nb-NO"/>
          </a:p>
        </p:txBody>
      </p:sp>
    </p:spTree>
    <p:extLst>
      <p:ext uri="{BB962C8B-B14F-4D97-AF65-F5344CB8AC3E}">
        <p14:creationId xmlns:p14="http://schemas.microsoft.com/office/powerpoint/2010/main" val="1697976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Energilekkasje</a:t>
            </a:r>
            <a:r>
              <a:rPr lang="nb-NO" baseline="0" dirty="0" smtClean="0"/>
              <a:t>   vi tar ofte på oss </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19</a:t>
            </a:fld>
            <a:endParaRPr lang="nb-NO"/>
          </a:p>
        </p:txBody>
      </p:sp>
    </p:spTree>
    <p:extLst>
      <p:ext uri="{BB962C8B-B14F-4D97-AF65-F5344CB8AC3E}">
        <p14:creationId xmlns:p14="http://schemas.microsoft.com/office/powerpoint/2010/main" val="2555302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Refleksjon er ikke det samme som veiledning.  </a:t>
            </a:r>
          </a:p>
          <a:p>
            <a:r>
              <a:rPr lang="nb-NO" dirty="0" smtClean="0"/>
              <a:t>Startet</a:t>
            </a:r>
            <a:r>
              <a:rPr lang="nb-NO" baseline="0" dirty="0" smtClean="0"/>
              <a:t> som et prosjekt KLP  og AMU</a:t>
            </a:r>
            <a:endParaRPr lang="nb-NO" dirty="0" smtClean="0"/>
          </a:p>
        </p:txBody>
      </p:sp>
      <p:sp>
        <p:nvSpPr>
          <p:cNvPr id="4" name="Plassholder for lysbildenummer 3"/>
          <p:cNvSpPr>
            <a:spLocks noGrp="1"/>
          </p:cNvSpPr>
          <p:nvPr>
            <p:ph type="sldNum" sz="quarter" idx="10"/>
          </p:nvPr>
        </p:nvSpPr>
        <p:spPr/>
        <p:txBody>
          <a:bodyPr/>
          <a:lstStyle/>
          <a:p>
            <a:fld id="{6892581A-CAA4-4DC3-B810-F543E17E726D}" type="slidenum">
              <a:rPr lang="nb-NO" smtClean="0"/>
              <a:t>20</a:t>
            </a:fld>
            <a:endParaRPr lang="nb-NO"/>
          </a:p>
        </p:txBody>
      </p:sp>
    </p:spTree>
    <p:extLst>
      <p:ext uri="{BB962C8B-B14F-4D97-AF65-F5344CB8AC3E}">
        <p14:creationId xmlns:p14="http://schemas.microsoft.com/office/powerpoint/2010/main" val="1019322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Vi reflekterer hele tiden</a:t>
            </a:r>
          </a:p>
          <a:p>
            <a:r>
              <a:rPr lang="nb-NO" dirty="0" smtClean="0"/>
              <a:t>Her har vi satt det i system/plan</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21</a:t>
            </a:fld>
            <a:endParaRPr lang="nb-NO"/>
          </a:p>
        </p:txBody>
      </p:sp>
    </p:spTree>
    <p:extLst>
      <p:ext uri="{BB962C8B-B14F-4D97-AF65-F5344CB8AC3E}">
        <p14:creationId xmlns:p14="http://schemas.microsoft.com/office/powerpoint/2010/main" val="292569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Takk for at jeg får komme hit å snakke om akkurat</a:t>
            </a:r>
            <a:r>
              <a:rPr lang="nb-NO" baseline="0" dirty="0" smtClean="0"/>
              <a:t> dette tema. Det opptar meg veldig, og jeg skal nå komme innom følgende temaer, ……….</a:t>
            </a:r>
          </a:p>
          <a:p>
            <a:r>
              <a:rPr lang="nb-NO" baseline="0" dirty="0" smtClean="0"/>
              <a:t>Det jeg sier er ikke forskningsbasert, men tatt utfra eks </a:t>
            </a:r>
            <a:r>
              <a:rPr lang="nb-NO" baseline="0" dirty="0" err="1" smtClean="0"/>
              <a:t>medarbeiderus</a:t>
            </a:r>
            <a:r>
              <a:rPr lang="nb-NO" baseline="0" dirty="0" smtClean="0"/>
              <a:t> Ta pulsen og erfarings basert læring.  Noe er også hentet fra andre kilder eks H. Syse </a:t>
            </a:r>
          </a:p>
          <a:p>
            <a:r>
              <a:rPr lang="nb-NO" baseline="0" dirty="0" smtClean="0"/>
              <a:t>De </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3</a:t>
            </a:fld>
            <a:endParaRPr lang="nb-NO"/>
          </a:p>
        </p:txBody>
      </p:sp>
    </p:spTree>
    <p:extLst>
      <p:ext uri="{BB962C8B-B14F-4D97-AF65-F5344CB8AC3E}">
        <p14:creationId xmlns:p14="http://schemas.microsoft.com/office/powerpoint/2010/main" val="3062008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892581A-CAA4-4DC3-B810-F543E17E726D}" type="slidenum">
              <a:rPr lang="nb-NO" smtClean="0"/>
              <a:t>22</a:t>
            </a:fld>
            <a:endParaRPr lang="nb-NO"/>
          </a:p>
        </p:txBody>
      </p:sp>
    </p:spTree>
    <p:extLst>
      <p:ext uri="{BB962C8B-B14F-4D97-AF65-F5344CB8AC3E}">
        <p14:creationId xmlns:p14="http://schemas.microsoft.com/office/powerpoint/2010/main" val="1039715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Refleksjon bidrar til et lavere sykefravær</a:t>
            </a:r>
          </a:p>
          <a:p>
            <a:r>
              <a:rPr lang="nb-NO" dirty="0" smtClean="0"/>
              <a:t>«kle» av seg jobben når en går fra jobb</a:t>
            </a:r>
          </a:p>
          <a:p>
            <a:r>
              <a:rPr lang="nb-NO" dirty="0" err="1" smtClean="0"/>
              <a:t>H.Syse</a:t>
            </a:r>
            <a:r>
              <a:rPr lang="nb-NO" baseline="0" dirty="0" smtClean="0"/>
              <a:t> sier at det er helt nødvendig med refleksjon ( blir det sprekker i grunnmuren må det aksjoneres)</a:t>
            </a:r>
          </a:p>
          <a:p>
            <a:r>
              <a:rPr lang="nb-NO" baseline="0" dirty="0" smtClean="0"/>
              <a:t>Tiden kan bli vår fiende, hvis vi ikke tar tak ,  leder</a:t>
            </a:r>
          </a:p>
          <a:p>
            <a:r>
              <a:rPr lang="nb-NO" baseline="0" dirty="0" smtClean="0"/>
              <a:t>Hva tar vi opp i refleksjon</a:t>
            </a:r>
          </a:p>
          <a:p>
            <a:endParaRPr lang="nb-NO" baseline="0" dirty="0" smtClean="0"/>
          </a:p>
          <a:p>
            <a:r>
              <a:rPr lang="nb-NO" baseline="0" dirty="0" smtClean="0"/>
              <a:t>Gode etiske verktøy i travle praksiser bør ikke være tidkrevende. </a:t>
            </a:r>
          </a:p>
          <a:p>
            <a:r>
              <a:rPr lang="nb-NO" baseline="0" dirty="0" smtClean="0"/>
              <a:t>Åpnende «nøkler» kan være et ord, et etisk begrep, en verdi en dyd, en norm, en kort setning, et lyrikksitat, et personlig inntrykk, en reaksjon, en sansing</a:t>
            </a:r>
          </a:p>
          <a:p>
            <a:r>
              <a:rPr lang="nb-NO" baseline="0" dirty="0" smtClean="0"/>
              <a:t>Du kan åpne ved å si «velkommen , del et innrykk,  eller du kan si et ord  meldeplikt, eller mot eller arbeidsglede</a:t>
            </a:r>
          </a:p>
          <a:p>
            <a:endParaRPr lang="nb-NO" baseline="0" dirty="0" smtClean="0"/>
          </a:p>
          <a:p>
            <a:r>
              <a:rPr lang="nb-NO" baseline="0" smtClean="0"/>
              <a:t>kortstokk</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23</a:t>
            </a:fld>
            <a:endParaRPr lang="nb-NO"/>
          </a:p>
        </p:txBody>
      </p:sp>
    </p:spTree>
    <p:extLst>
      <p:ext uri="{BB962C8B-B14F-4D97-AF65-F5344CB8AC3E}">
        <p14:creationId xmlns:p14="http://schemas.microsoft.com/office/powerpoint/2010/main" val="10213104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Sykehuset skal være et LEAN sykehus= forbedringsarbeid </a:t>
            </a:r>
            <a:r>
              <a:rPr lang="nb-NO" smtClean="0"/>
              <a:t>= refleksjon</a:t>
            </a:r>
            <a:endParaRPr lang="nb-NO"/>
          </a:p>
        </p:txBody>
      </p:sp>
      <p:sp>
        <p:nvSpPr>
          <p:cNvPr id="4" name="Plassholder for lysbildenummer 3"/>
          <p:cNvSpPr>
            <a:spLocks noGrp="1"/>
          </p:cNvSpPr>
          <p:nvPr>
            <p:ph type="sldNum" sz="quarter" idx="10"/>
          </p:nvPr>
        </p:nvSpPr>
        <p:spPr/>
        <p:txBody>
          <a:bodyPr/>
          <a:lstStyle/>
          <a:p>
            <a:fld id="{6892581A-CAA4-4DC3-B810-F543E17E726D}" type="slidenum">
              <a:rPr lang="nb-NO" smtClean="0"/>
              <a:t>24</a:t>
            </a:fld>
            <a:endParaRPr lang="nb-NO"/>
          </a:p>
        </p:txBody>
      </p:sp>
    </p:spTree>
    <p:extLst>
      <p:ext uri="{BB962C8B-B14F-4D97-AF65-F5344CB8AC3E}">
        <p14:creationId xmlns:p14="http://schemas.microsoft.com/office/powerpoint/2010/main" val="3608713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Hvordan snakker vi i </a:t>
            </a:r>
            <a:r>
              <a:rPr lang="nb-NO" dirty="0" err="1" smtClean="0"/>
              <a:t>tlf</a:t>
            </a:r>
            <a:endParaRPr lang="nb-NO" dirty="0" smtClean="0"/>
          </a:p>
          <a:p>
            <a:r>
              <a:rPr lang="nb-NO" dirty="0" smtClean="0"/>
              <a:t>Møte</a:t>
            </a:r>
            <a:r>
              <a:rPr lang="nb-NO" baseline="0" dirty="0" smtClean="0"/>
              <a:t> med pas!</a:t>
            </a:r>
          </a:p>
          <a:p>
            <a:r>
              <a:rPr lang="nb-NO" baseline="0" dirty="0" smtClean="0"/>
              <a:t>Begreper, hva betyr de for oss i våre handlinger?</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27</a:t>
            </a:fld>
            <a:endParaRPr lang="nb-NO"/>
          </a:p>
        </p:txBody>
      </p:sp>
    </p:spTree>
    <p:extLst>
      <p:ext uri="{BB962C8B-B14F-4D97-AF65-F5344CB8AC3E}">
        <p14:creationId xmlns:p14="http://schemas.microsoft.com/office/powerpoint/2010/main" val="3981867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Ressursperson</a:t>
            </a:r>
            <a:r>
              <a:rPr lang="nb-NO" baseline="0" dirty="0" smtClean="0"/>
              <a:t> i hver avdeling som leder refleksjonsgruppen må være på plass.  Trenger ikke å ha veilederutdanning, men ha et spes ønske og interesse. Være noe systematisk og strukturert er </a:t>
            </a:r>
            <a:r>
              <a:rPr lang="nb-NO" baseline="0" smtClean="0"/>
              <a:t>en fordel.</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28</a:t>
            </a:fld>
            <a:endParaRPr lang="nb-NO"/>
          </a:p>
        </p:txBody>
      </p:sp>
    </p:spTree>
    <p:extLst>
      <p:ext uri="{BB962C8B-B14F-4D97-AF65-F5344CB8AC3E}">
        <p14:creationId xmlns:p14="http://schemas.microsoft.com/office/powerpoint/2010/main" val="3403841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6892581A-CAA4-4DC3-B810-F543E17E726D}" type="slidenum">
              <a:rPr lang="nb-NO" smtClean="0"/>
              <a:t>30</a:t>
            </a:fld>
            <a:endParaRPr lang="nb-NO"/>
          </a:p>
        </p:txBody>
      </p:sp>
    </p:spTree>
    <p:extLst>
      <p:ext uri="{BB962C8B-B14F-4D97-AF65-F5344CB8AC3E}">
        <p14:creationId xmlns:p14="http://schemas.microsoft.com/office/powerpoint/2010/main" val="3172060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88900" y="744538"/>
            <a:ext cx="6619875" cy="3724275"/>
          </a:xfrm>
        </p:spPr>
      </p:sp>
      <p:sp>
        <p:nvSpPr>
          <p:cNvPr id="3" name="Plassholder for notater 2"/>
          <p:cNvSpPr>
            <a:spLocks noGrp="1"/>
          </p:cNvSpPr>
          <p:nvPr>
            <p:ph type="body" idx="1"/>
          </p:nvPr>
        </p:nvSpPr>
        <p:spPr/>
        <p:txBody>
          <a:bodyPr/>
          <a:lstStyle/>
          <a:p>
            <a:r>
              <a:rPr lang="nb-NO" dirty="0" smtClean="0"/>
              <a:t>Hva</a:t>
            </a:r>
            <a:r>
              <a:rPr lang="nb-NO" baseline="0" dirty="0" smtClean="0"/>
              <a:t> betyr verdier for deg?  Brukes nå i mange sammenheng, både i politikken og i debatter </a:t>
            </a:r>
            <a:r>
              <a:rPr lang="nb-NO" baseline="0" dirty="0" err="1" smtClean="0"/>
              <a:t>osv</a:t>
            </a:r>
            <a:endParaRPr lang="nb-NO" baseline="0" dirty="0" smtClean="0"/>
          </a:p>
          <a:p>
            <a:r>
              <a:rPr lang="nb-NO" baseline="0" dirty="0" smtClean="0"/>
              <a:t>Har din </a:t>
            </a:r>
            <a:r>
              <a:rPr lang="nb-NO" baseline="0" dirty="0" err="1" smtClean="0"/>
              <a:t>avd</a:t>
            </a:r>
            <a:r>
              <a:rPr lang="nb-NO" baseline="0" dirty="0" smtClean="0"/>
              <a:t> noen verdier som dere skal jobbe etter?</a:t>
            </a:r>
          </a:p>
          <a:p>
            <a:r>
              <a:rPr lang="nb-NO" baseline="0" dirty="0" smtClean="0"/>
              <a:t>Henrik Syse  grunnmur verdier  hva når grunnmuren slår sprekker</a:t>
            </a:r>
          </a:p>
          <a:p>
            <a:r>
              <a:rPr lang="nb-NO" baseline="0" dirty="0" smtClean="0"/>
              <a:t>Hvilken verdi har jobben for deg?    Vi gjør valg hele tiden, også i forhold til jobb   eks når du våker om </a:t>
            </a:r>
            <a:r>
              <a:rPr lang="nb-NO" baseline="0" dirty="0" err="1" smtClean="0"/>
              <a:t>morningen</a:t>
            </a:r>
            <a:r>
              <a:rPr lang="nb-NO" baseline="0" dirty="0" smtClean="0"/>
              <a:t> kan du tenke skal jeg gå på jobb eller bli i senga??  Betyr det fra eller til at jeg kommer på jobb?  Blir jeg savnet og utgjør det noen forskjell?</a:t>
            </a:r>
          </a:p>
          <a:p>
            <a:r>
              <a:rPr lang="nb-NO" baseline="0" dirty="0" smtClean="0"/>
              <a:t>Å kunne gå til en jobb betyr mye for de fleste av oss, å ha en sikker og god arbeidsplass.  De aller fleste søkte den stillingen du nå innehar,  hvorfor gjorde du det?   Hvis ikke jobben er viktig for deg så kanskje du skulle finne noe annet?  Det er faktisk et valg vi kan ta!!</a:t>
            </a:r>
          </a:p>
          <a:p>
            <a:r>
              <a:rPr lang="nb-NO" baseline="0" dirty="0" smtClean="0"/>
              <a:t>Hva forventer jeg av livet mitt?  Jobben utgjør så stor del av livet ditt, så jeg tenker ikke skusle bort tiden med en jobb du ikke liker!  Men, hva skal en da gjøre hvis en ikke går på jobb?</a:t>
            </a:r>
          </a:p>
          <a:p>
            <a:r>
              <a:rPr lang="nb-NO" baseline="0" dirty="0" smtClean="0"/>
              <a:t>Hva gjør du i fritiden?  Påvirker jobben vår</a:t>
            </a:r>
          </a:p>
          <a:p>
            <a:r>
              <a:rPr lang="nb-NO" baseline="0" dirty="0" smtClean="0"/>
              <a:t>Respekt for hverandre</a:t>
            </a:r>
          </a:p>
          <a:p>
            <a:r>
              <a:rPr lang="nb-NO" baseline="0" dirty="0" smtClean="0"/>
              <a:t>Være rause med hverandre</a:t>
            </a:r>
          </a:p>
          <a:p>
            <a:r>
              <a:rPr lang="nb-NO" baseline="0" dirty="0" smtClean="0"/>
              <a:t>Våre valg gjenspeiler våre verdier</a:t>
            </a:r>
          </a:p>
          <a:p>
            <a:r>
              <a:rPr lang="nb-NO" baseline="0" dirty="0" smtClean="0"/>
              <a:t>Kongens tale på sommerfesten!!</a:t>
            </a:r>
          </a:p>
          <a:p>
            <a:r>
              <a:rPr lang="nb-NO" baseline="0" dirty="0" smtClean="0"/>
              <a:t>Menneskeverd, menneskesyn   Bent Falk «Slik vi betrakter et menneske, slik behandler vi det også»     Ingen mennesker er like, men alle er like mye verdt.  Tar for gitt at vi har et felles menneskesyn!!</a:t>
            </a:r>
          </a:p>
          <a:p>
            <a:r>
              <a:rPr lang="nb-NO" baseline="0" dirty="0" smtClean="0"/>
              <a:t>Ingen mennesker er like, men alle er like mye verdt</a:t>
            </a:r>
          </a:p>
          <a:p>
            <a:r>
              <a:rPr lang="nb-NO" baseline="0" dirty="0" smtClean="0"/>
              <a:t>Tar for gitt at vi har et felles menneskesyn</a:t>
            </a:r>
          </a:p>
          <a:p>
            <a:endParaRPr lang="nb-NO" baseline="0" dirty="0" smtClean="0"/>
          </a:p>
          <a:p>
            <a:r>
              <a:rPr lang="nb-NO" baseline="0" dirty="0" smtClean="0"/>
              <a:t>Bent Falk sier «slik vi betrakter et menneske slik behandler vi det også»</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4</a:t>
            </a:fld>
            <a:endParaRPr lang="nb-NO"/>
          </a:p>
        </p:txBody>
      </p:sp>
    </p:spTree>
    <p:extLst>
      <p:ext uri="{BB962C8B-B14F-4D97-AF65-F5344CB8AC3E}">
        <p14:creationId xmlns:p14="http://schemas.microsoft.com/office/powerpoint/2010/main" val="3165108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Forskjell på moral og moralisme</a:t>
            </a:r>
          </a:p>
          <a:p>
            <a:r>
              <a:rPr lang="nb-NO" dirty="0" smtClean="0"/>
              <a:t>Hva</a:t>
            </a:r>
            <a:r>
              <a:rPr lang="nb-NO" baseline="0" dirty="0" smtClean="0"/>
              <a:t> er den største verdien i livet ditt. </a:t>
            </a:r>
            <a:r>
              <a:rPr lang="nb-NO" baseline="0" dirty="0" err="1" smtClean="0"/>
              <a:t>Jfr</a:t>
            </a:r>
            <a:r>
              <a:rPr lang="nb-NO" baseline="0" dirty="0" smtClean="0"/>
              <a:t> Per </a:t>
            </a:r>
            <a:r>
              <a:rPr lang="nb-NO" baseline="0" dirty="0" err="1" smtClean="0"/>
              <a:t>Fugli</a:t>
            </a:r>
            <a:r>
              <a:rPr lang="nb-NO" baseline="0" dirty="0" smtClean="0"/>
              <a:t> er det deg selv</a:t>
            </a:r>
          </a:p>
          <a:p>
            <a:r>
              <a:rPr lang="nb-NO" baseline="0" dirty="0" smtClean="0"/>
              <a:t>Har du det ikke bra med deg selv vil det påvirke både det private og jobb</a:t>
            </a:r>
          </a:p>
          <a:p>
            <a:endParaRPr lang="nb-NO" baseline="0" dirty="0" smtClean="0"/>
          </a:p>
          <a:p>
            <a:r>
              <a:rPr lang="nb-NO" baseline="0" dirty="0" smtClean="0"/>
              <a:t>Hvis du spør deg selv om hvilke verdier du ikke kan klare deg uten ser vi de tydeligere</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5</a:t>
            </a:fld>
            <a:endParaRPr lang="nb-NO"/>
          </a:p>
        </p:txBody>
      </p:sp>
    </p:spTree>
    <p:extLst>
      <p:ext uri="{BB962C8B-B14F-4D97-AF65-F5344CB8AC3E}">
        <p14:creationId xmlns:p14="http://schemas.microsoft.com/office/powerpoint/2010/main" val="15953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6</a:t>
            </a:fld>
            <a:endParaRPr lang="nb-NO"/>
          </a:p>
        </p:txBody>
      </p:sp>
    </p:spTree>
    <p:extLst>
      <p:ext uri="{BB962C8B-B14F-4D97-AF65-F5344CB8AC3E}">
        <p14:creationId xmlns:p14="http://schemas.microsoft.com/office/powerpoint/2010/main" val="2337184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Hva har dette med tittelen på mitt foredrag?  Jo, den leder stilen du velger vil gi utslag på om du får medarbeidere som trives og gleder seg til å gå på jobb</a:t>
            </a:r>
          </a:p>
          <a:p>
            <a:r>
              <a:rPr lang="nb-NO" baseline="0" dirty="0" smtClean="0"/>
              <a:t>Hva tenker du når du ser dette ordet,  vi snakker lite om verdibasert ledelse, og hva innebærer det?</a:t>
            </a:r>
          </a:p>
          <a:p>
            <a:r>
              <a:rPr lang="nb-NO" baseline="0" dirty="0" smtClean="0"/>
              <a:t>Det er de ansatte som er verdibærerne, og som skal realisere endringer</a:t>
            </a:r>
          </a:p>
          <a:p>
            <a:endParaRPr lang="nb-NO" baseline="0" dirty="0" smtClean="0"/>
          </a:p>
          <a:p>
            <a:r>
              <a:rPr lang="nb-NO" baseline="0" dirty="0" smtClean="0"/>
              <a:t>Trygghet står ofte i mål for avd.  Vi skal ha et trygt arbeidsmiljø  Men hva er det??</a:t>
            </a:r>
          </a:p>
          <a:p>
            <a:r>
              <a:rPr lang="nb-NO" baseline="0" dirty="0" smtClean="0"/>
              <a:t>Hvordan oppnår vi trygghet og hvordan gjenspeiles det i din </a:t>
            </a:r>
            <a:r>
              <a:rPr lang="nb-NO" baseline="0" dirty="0" err="1" smtClean="0"/>
              <a:t>avd</a:t>
            </a:r>
            <a:r>
              <a:rPr lang="nb-NO" baseline="0" dirty="0" smtClean="0"/>
              <a:t>+</a:t>
            </a:r>
          </a:p>
          <a:p>
            <a:r>
              <a:rPr lang="nb-NO" baseline="0" dirty="0" smtClean="0"/>
              <a:t>Hva kjennetegner en trygg arbeidsplass?</a:t>
            </a:r>
          </a:p>
          <a:p>
            <a:endParaRPr lang="nb-NO" baseline="0" dirty="0" smtClean="0"/>
          </a:p>
          <a:p>
            <a:r>
              <a:rPr lang="nb-NO" baseline="0" dirty="0" smtClean="0"/>
              <a:t>En god leder må være glad i mennesker og trives med menneskeorienterte oppgaver . Godt lederskap handler mye personen, lederens visjoner og verdier, personlighet, personlig leseforståelse, leder stil og relasjonelle lederegenskaper. Personfaktoren i lederskap er svært avgjørende da lederen i sin personmakt har en særlig innflytelse på andre menneskers hverdag, trivsel og arbeidsglede.  Noen kan utdannes og dannes til gode ledere, andre burde aldri få prøve seg</a:t>
            </a:r>
          </a:p>
          <a:p>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7</a:t>
            </a:fld>
            <a:endParaRPr lang="nb-NO"/>
          </a:p>
        </p:txBody>
      </p:sp>
    </p:spTree>
    <p:extLst>
      <p:ext uri="{BB962C8B-B14F-4D97-AF65-F5344CB8AC3E}">
        <p14:creationId xmlns:p14="http://schemas.microsoft.com/office/powerpoint/2010/main" val="2047640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r>
              <a:rPr lang="nb-NO" dirty="0" smtClean="0"/>
              <a:t>Å lede en avdeling er å</a:t>
            </a:r>
            <a:r>
              <a:rPr lang="nb-NO" baseline="0" dirty="0" smtClean="0"/>
              <a:t> lede mennesker, og å lede mennesker er å lede holdninger og verdier</a:t>
            </a:r>
          </a:p>
          <a:p>
            <a:r>
              <a:rPr lang="nb-NO" baseline="0" dirty="0" smtClean="0"/>
              <a:t>En verdibasert og verdibevisst leder setter alltid mennesker og verdiene først  de ansatte er verdibærerne</a:t>
            </a:r>
          </a:p>
          <a:p>
            <a:r>
              <a:rPr lang="nb-NO" baseline="0" dirty="0" smtClean="0"/>
              <a:t>Når de ansatte trives gjør de en bedre faglig jobb.  Her lærer vi derfor trives vi er en veldokumentert mulighet   Ikke ta bort fagdager </a:t>
            </a:r>
            <a:r>
              <a:rPr lang="nb-NO" baseline="0" dirty="0" err="1" smtClean="0"/>
              <a:t>osv</a:t>
            </a:r>
            <a:r>
              <a:rPr lang="nb-NO" baseline="0" dirty="0" smtClean="0"/>
              <a:t> </a:t>
            </a:r>
          </a:p>
          <a:p>
            <a:endParaRPr lang="nb-NO" baseline="0" dirty="0" smtClean="0"/>
          </a:p>
          <a:p>
            <a:endParaRPr lang="nb-NO" baseline="0" dirty="0" smtClean="0"/>
          </a:p>
          <a:p>
            <a:endParaRPr lang="nb-NO" dirty="0" smtClean="0"/>
          </a:p>
          <a:p>
            <a:endParaRPr lang="nb-NO" dirty="0" smtClean="0"/>
          </a:p>
          <a:p>
            <a:r>
              <a:rPr lang="nb-NO" dirty="0" smtClean="0"/>
              <a:t>Her kommer jeg også inn på tilbakemeldingskultur</a:t>
            </a:r>
          </a:p>
          <a:p>
            <a:r>
              <a:rPr lang="nb-NO" dirty="0" smtClean="0"/>
              <a:t>Vi preger alle vårt arbeidsmiljø med våre holdninger = avd. kultur   Det «sitter noe i veggene» på mange arbeidsplasser  «Rosa elefanter» er ofte gamle uoppgjorte</a:t>
            </a:r>
            <a:r>
              <a:rPr lang="nb-NO" baseline="0" dirty="0" smtClean="0"/>
              <a:t> konflikter.  Finne god og ærlige kommunikasjonsformer som får de usagt opp gjennom en god prosess</a:t>
            </a:r>
            <a:endParaRPr lang="nb-NO" dirty="0" smtClean="0"/>
          </a:p>
          <a:p>
            <a:r>
              <a:rPr lang="nb-NO" dirty="0" smtClean="0"/>
              <a:t>Har dere en sunn eller usunn kultur?</a:t>
            </a:r>
          </a:p>
          <a:p>
            <a:r>
              <a:rPr lang="nb-NO" dirty="0" smtClean="0"/>
              <a:t>Den holdningen</a:t>
            </a:r>
            <a:r>
              <a:rPr lang="nb-NO" baseline="0" dirty="0" smtClean="0"/>
              <a:t> du inntar når du kommer på jobb eks mandag morgen påvirker de øvrige </a:t>
            </a:r>
            <a:r>
              <a:rPr lang="nb-NO" baseline="0" dirty="0" err="1" smtClean="0"/>
              <a:t>kolleager</a:t>
            </a:r>
            <a:endParaRPr lang="nb-NO" baseline="0" dirty="0" smtClean="0"/>
          </a:p>
          <a:p>
            <a:r>
              <a:rPr lang="nb-NO" baseline="0" dirty="0" smtClean="0"/>
              <a:t>En person sin sure kommentar kan ødelegge en ellers fin start på uka!</a:t>
            </a:r>
          </a:p>
          <a:p>
            <a:r>
              <a:rPr lang="nb-NO" baseline="0" dirty="0" smtClean="0"/>
              <a:t> og så er det også motsatt, de som hilser og spør om hvordan eks har helgen vært?  (kommer mer tilbake til dette litt senere)</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8</a:t>
            </a:fld>
            <a:endParaRPr lang="nb-NO"/>
          </a:p>
        </p:txBody>
      </p:sp>
    </p:spTree>
    <p:extLst>
      <p:ext uri="{BB962C8B-B14F-4D97-AF65-F5344CB8AC3E}">
        <p14:creationId xmlns:p14="http://schemas.microsoft.com/office/powerpoint/2010/main" val="1554848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Holdninger er også basert på de verdier</a:t>
            </a:r>
            <a:r>
              <a:rPr lang="nb-NO" baseline="0" dirty="0" smtClean="0"/>
              <a:t> vi har med oss, hvilket miljø  kommer vi fra.  Vi er faktisk et produkt av arv og miljø som da preger våre holdninger</a:t>
            </a:r>
          </a:p>
          <a:p>
            <a:r>
              <a:rPr lang="nb-NO" baseline="0" dirty="0" smtClean="0"/>
              <a:t>Dere fikk umiddelbart et inntrykk av!  Det skal </a:t>
            </a:r>
            <a:r>
              <a:rPr lang="nb-NO" baseline="0" dirty="0" err="1" smtClean="0"/>
              <a:t>ca</a:t>
            </a:r>
            <a:r>
              <a:rPr lang="nb-NO" baseline="0" dirty="0" smtClean="0"/>
              <a:t> 20 sek til for å danne seg et inntrykk av en annen person  Men, du verden så lang tid det kan ta å rette opp det inntrykket hvis det ikke var bra</a:t>
            </a:r>
          </a:p>
          <a:p>
            <a:endParaRPr lang="nb-NO" baseline="0" dirty="0" smtClean="0"/>
          </a:p>
          <a:p>
            <a:r>
              <a:rPr lang="nb-NO" baseline="0" dirty="0" smtClean="0"/>
              <a:t>Hva er det vi signaliserer, vårt kroppsspråk </a:t>
            </a:r>
            <a:endParaRPr lang="nb-NO" dirty="0"/>
          </a:p>
        </p:txBody>
      </p:sp>
      <p:sp>
        <p:nvSpPr>
          <p:cNvPr id="4" name="Plassholder for lysbildenummer 3"/>
          <p:cNvSpPr>
            <a:spLocks noGrp="1"/>
          </p:cNvSpPr>
          <p:nvPr>
            <p:ph type="sldNum" sz="quarter" idx="10"/>
          </p:nvPr>
        </p:nvSpPr>
        <p:spPr/>
        <p:txBody>
          <a:bodyPr/>
          <a:lstStyle/>
          <a:p>
            <a:fld id="{6892581A-CAA4-4DC3-B810-F543E17E726D}" type="slidenum">
              <a:rPr lang="nb-NO" smtClean="0"/>
              <a:t>9</a:t>
            </a:fld>
            <a:endParaRPr lang="nb-NO"/>
          </a:p>
        </p:txBody>
      </p:sp>
    </p:spTree>
    <p:extLst>
      <p:ext uri="{BB962C8B-B14F-4D97-AF65-F5344CB8AC3E}">
        <p14:creationId xmlns:p14="http://schemas.microsoft.com/office/powerpoint/2010/main" val="1235274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Når</a:t>
            </a:r>
            <a:r>
              <a:rPr lang="nb-NO" baseline="0" dirty="0" smtClean="0"/>
              <a:t> du får en tilbakemelding, hvordan tar du den?</a:t>
            </a:r>
          </a:p>
          <a:p>
            <a:r>
              <a:rPr lang="nb-NO" baseline="0" dirty="0" smtClean="0"/>
              <a:t>og hvor vanskelig er det å gi en tilbakemelding</a:t>
            </a:r>
          </a:p>
          <a:p>
            <a:endParaRPr lang="nb-NO" baseline="0" dirty="0" smtClean="0"/>
          </a:p>
          <a:p>
            <a:r>
              <a:rPr lang="nb-NO" baseline="0" dirty="0" smtClean="0"/>
              <a:t>Ris og ros</a:t>
            </a:r>
          </a:p>
          <a:p>
            <a:r>
              <a:rPr lang="nb-NO" baseline="0" dirty="0" smtClean="0"/>
              <a:t>Ta leder eller en medarbeider på fersken i å si noe pent om en annen</a:t>
            </a:r>
          </a:p>
          <a:p>
            <a:endParaRPr lang="nb-NO" baseline="0" dirty="0" smtClean="0"/>
          </a:p>
          <a:p>
            <a:r>
              <a:rPr lang="nb-NO" baseline="0" dirty="0" smtClean="0"/>
              <a:t>En tilbakemelding har større effekt når en kollega gir det enn når en leder sier ifra  (forskningsbasert)</a:t>
            </a:r>
          </a:p>
        </p:txBody>
      </p:sp>
      <p:sp>
        <p:nvSpPr>
          <p:cNvPr id="4" name="Plassholder for lysbildenummer 3"/>
          <p:cNvSpPr>
            <a:spLocks noGrp="1"/>
          </p:cNvSpPr>
          <p:nvPr>
            <p:ph type="sldNum" sz="quarter" idx="10"/>
          </p:nvPr>
        </p:nvSpPr>
        <p:spPr/>
        <p:txBody>
          <a:bodyPr/>
          <a:lstStyle/>
          <a:p>
            <a:fld id="{6892581A-CAA4-4DC3-B810-F543E17E726D}" type="slidenum">
              <a:rPr lang="nb-NO" smtClean="0"/>
              <a:t>10</a:t>
            </a:fld>
            <a:endParaRPr lang="nb-NO"/>
          </a:p>
        </p:txBody>
      </p:sp>
    </p:spTree>
    <p:extLst>
      <p:ext uri="{BB962C8B-B14F-4D97-AF65-F5344CB8AC3E}">
        <p14:creationId xmlns:p14="http://schemas.microsoft.com/office/powerpoint/2010/main" val="14968146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b-NO" smtClean="0"/>
              <a:t>Klikk for å redigere tittelstil</a:t>
            </a:r>
            <a:endParaRPr kumimoji="0" lang="en-US"/>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Klikk for å redigere undertittelstil i malen</a:t>
            </a:r>
            <a:endParaRPr kumimoji="0" lang="en-US"/>
          </a:p>
        </p:txBody>
      </p:sp>
      <p:sp>
        <p:nvSpPr>
          <p:cNvPr id="30" name="Date Placeholder 29"/>
          <p:cNvSpPr>
            <a:spLocks noGrp="1"/>
          </p:cNvSpPr>
          <p:nvPr>
            <p:ph type="dt" sz="half" idx="10"/>
          </p:nvPr>
        </p:nvSpPr>
        <p:spPr/>
        <p:txBody>
          <a:bodyPr/>
          <a:lstStyle/>
          <a:p>
            <a:fld id="{49865BB9-59D1-4209-87AE-A52681B2773A}" type="datetimeFigureOut">
              <a:rPr lang="nb-NO" smtClean="0"/>
              <a:t>23.06.2017</a:t>
            </a:fld>
            <a:endParaRPr lang="nb-NO" dirty="0"/>
          </a:p>
        </p:txBody>
      </p:sp>
      <p:sp>
        <p:nvSpPr>
          <p:cNvPr id="19" name="Footer Placeholder 18"/>
          <p:cNvSpPr>
            <a:spLocks noGrp="1"/>
          </p:cNvSpPr>
          <p:nvPr>
            <p:ph type="ftr" sz="quarter" idx="11"/>
          </p:nvPr>
        </p:nvSpPr>
        <p:spPr/>
        <p:txBody>
          <a:bodyPr/>
          <a:lstStyle/>
          <a:p>
            <a:endParaRPr lang="nb-NO"/>
          </a:p>
        </p:txBody>
      </p:sp>
      <p:sp>
        <p:nvSpPr>
          <p:cNvPr id="27" name="Slide Number Placeholder 26"/>
          <p:cNvSpPr>
            <a:spLocks noGrp="1"/>
          </p:cNvSpPr>
          <p:nvPr>
            <p:ph type="sldNum" sz="quarter" idx="12"/>
          </p:nvPr>
        </p:nvSpPr>
        <p:spPr/>
        <p:txBody>
          <a:bodyPr/>
          <a:lstStyle/>
          <a:p>
            <a:fld id="{606C06C4-49B3-473D-9441-AA8DA924B4D8}" type="slidenum">
              <a:rPr lang="nb-NO" smtClean="0"/>
              <a:t>‹#›</a:t>
            </a:fld>
            <a:endParaRPr lang="nb-NO"/>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Klikk for å redigere tittelstil</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Date Placeholder 3"/>
          <p:cNvSpPr>
            <a:spLocks noGrp="1"/>
          </p:cNvSpPr>
          <p:nvPr>
            <p:ph type="dt" sz="half" idx="10"/>
          </p:nvPr>
        </p:nvSpPr>
        <p:spPr/>
        <p:txBody>
          <a:bodyPr/>
          <a:lstStyle/>
          <a:p>
            <a:fld id="{49865BB9-59D1-4209-87AE-A52681B2773A}" type="datetimeFigureOut">
              <a:rPr lang="nb-NO" smtClean="0"/>
              <a:pPr/>
              <a:t>23.06.2017</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606C06C4-49B3-473D-9441-AA8DA924B4D8}" type="slidenum">
              <a:rPr lang="nb-NO" smtClean="0"/>
              <a:pPr/>
              <a:t>‹#›</a:t>
            </a:fld>
            <a:endParaRPr lang="nb-NO" dirty="0"/>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6"/>
            <a:ext cx="1224136" cy="266727"/>
          </a:xfrm>
          <a:prstGeom prst="rect">
            <a:avLst/>
          </a:prstGeom>
        </p:spPr>
      </p:pic>
      <p:cxnSp>
        <p:nvCxnSpPr>
          <p:cNvPr id="8" name="Rett linje 7"/>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kumimoji="0" lang="nb-NO" smtClean="0"/>
              <a:t>Klikk for å redigere tittelstil</a:t>
            </a:r>
            <a:endParaRPr kumimoji="0" lang="en-US"/>
          </a:p>
        </p:txBody>
      </p:sp>
      <p:sp>
        <p:nvSpPr>
          <p:cNvPr id="3" name="Vertical Text Placeholder 2"/>
          <p:cNvSpPr>
            <a:spLocks noGrp="1"/>
          </p:cNvSpPr>
          <p:nvPr>
            <p:ph type="body" orient="vert" idx="1"/>
          </p:nvPr>
        </p:nvSpPr>
        <p:spPr>
          <a:xfrm>
            <a:off x="457200" y="685801"/>
            <a:ext cx="6019800" cy="3908822"/>
          </a:xfrm>
        </p:spPr>
        <p:txBody>
          <a:bodyPr vert="eaVert"/>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Date Placeholder 3"/>
          <p:cNvSpPr>
            <a:spLocks noGrp="1"/>
          </p:cNvSpPr>
          <p:nvPr>
            <p:ph type="dt" sz="half" idx="10"/>
          </p:nvPr>
        </p:nvSpPr>
        <p:spPr/>
        <p:txBody>
          <a:bodyPr/>
          <a:lstStyle/>
          <a:p>
            <a:fld id="{49865BB9-59D1-4209-87AE-A52681B2773A}" type="datetimeFigureOut">
              <a:rPr lang="nb-NO" smtClean="0"/>
              <a:pPr/>
              <a:t>23.06.2017</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606C06C4-49B3-473D-9441-AA8DA924B4D8}" type="slidenum">
              <a:rPr lang="nb-NO" smtClean="0"/>
              <a:pPr/>
              <a:t>‹#›</a:t>
            </a:fld>
            <a:endParaRPr lang="nb-NO" dirty="0"/>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6"/>
            <a:ext cx="1224136" cy="266727"/>
          </a:xfrm>
          <a:prstGeom prst="rect">
            <a:avLst/>
          </a:prstGeom>
        </p:spPr>
      </p:pic>
      <p:cxnSp>
        <p:nvCxnSpPr>
          <p:cNvPr id="8" name="Rett linje 7"/>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llysbilde 2">
    <p:spTree>
      <p:nvGrpSpPr>
        <p:cNvPr id="1" name=""/>
        <p:cNvGrpSpPr/>
        <p:nvPr/>
      </p:nvGrpSpPr>
      <p:grpSpPr>
        <a:xfrm>
          <a:off x="0" y="0"/>
          <a:ext cx="0" cy="0"/>
          <a:chOff x="0" y="0"/>
          <a:chExt cx="0" cy="0"/>
        </a:xfrm>
      </p:grpSpPr>
      <p:sp>
        <p:nvSpPr>
          <p:cNvPr id="16" name="Plassholder for bilde 2"/>
          <p:cNvSpPr>
            <a:spLocks noGrp="1"/>
          </p:cNvSpPr>
          <p:nvPr>
            <p:ph type="pic" idx="10"/>
          </p:nvPr>
        </p:nvSpPr>
        <p:spPr>
          <a:xfrm>
            <a:off x="0" y="987575"/>
            <a:ext cx="9144000" cy="4155927"/>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
        <p:nvSpPr>
          <p:cNvPr id="2" name="Tittel 1"/>
          <p:cNvSpPr>
            <a:spLocks noGrp="1"/>
          </p:cNvSpPr>
          <p:nvPr>
            <p:ph type="ctrTitle" hasCustomPrompt="1"/>
          </p:nvPr>
        </p:nvSpPr>
        <p:spPr>
          <a:xfrm>
            <a:off x="4" y="2859782"/>
            <a:ext cx="4140021" cy="648072"/>
          </a:xfrm>
          <a:solidFill>
            <a:srgbClr val="003283"/>
          </a:solidFill>
        </p:spPr>
        <p:txBody>
          <a:bodyPr lIns="432000"/>
          <a:lstStyle>
            <a:lvl1pPr>
              <a:defRPr>
                <a:solidFill>
                  <a:schemeClr val="bg1"/>
                </a:solidFill>
              </a:defRPr>
            </a:lvl1pPr>
          </a:lstStyle>
          <a:p>
            <a:r>
              <a:rPr lang="nb-NO" dirty="0" smtClean="0"/>
              <a:t>Overskrift</a:t>
            </a:r>
            <a:endParaRPr lang="nb-NO" dirty="0"/>
          </a:p>
        </p:txBody>
      </p:sp>
      <p:sp>
        <p:nvSpPr>
          <p:cNvPr id="3" name="Undertittel 2"/>
          <p:cNvSpPr>
            <a:spLocks noGrp="1"/>
          </p:cNvSpPr>
          <p:nvPr>
            <p:ph type="subTitle" idx="1" hasCustomPrompt="1"/>
          </p:nvPr>
        </p:nvSpPr>
        <p:spPr>
          <a:xfrm>
            <a:off x="-268" y="3507854"/>
            <a:ext cx="4140220" cy="521196"/>
          </a:xfrm>
          <a:solidFill>
            <a:srgbClr val="003283"/>
          </a:solidFill>
        </p:spPr>
        <p:txBody>
          <a:bodyPr lIns="43200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Underskrift</a:t>
            </a:r>
            <a:endParaRPr lang="nb-NO" dirty="0"/>
          </a:p>
        </p:txBody>
      </p:sp>
      <p:pic>
        <p:nvPicPr>
          <p:cNvPr id="15" name="Bil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5" y="329573"/>
            <a:ext cx="3168352" cy="414293"/>
          </a:xfrm>
          <a:prstGeom prst="rect">
            <a:avLst/>
          </a:prstGeom>
        </p:spPr>
      </p:pic>
      <p:sp>
        <p:nvSpPr>
          <p:cNvPr id="9" name="Rektangel 8"/>
          <p:cNvSpPr/>
          <p:nvPr userDrawn="1"/>
        </p:nvSpPr>
        <p:spPr>
          <a:xfrm>
            <a:off x="2267744" y="195487"/>
            <a:ext cx="24482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99443623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3">
    <p:spTree>
      <p:nvGrpSpPr>
        <p:cNvPr id="1" name=""/>
        <p:cNvGrpSpPr/>
        <p:nvPr/>
      </p:nvGrpSpPr>
      <p:grpSpPr>
        <a:xfrm>
          <a:off x="0" y="0"/>
          <a:ext cx="0" cy="0"/>
          <a:chOff x="0" y="0"/>
          <a:chExt cx="0" cy="0"/>
        </a:xfrm>
      </p:grpSpPr>
      <p:sp>
        <p:nvSpPr>
          <p:cNvPr id="16" name="Plassholder for bilde 2"/>
          <p:cNvSpPr>
            <a:spLocks noGrp="1"/>
          </p:cNvSpPr>
          <p:nvPr>
            <p:ph type="pic" idx="10"/>
          </p:nvPr>
        </p:nvSpPr>
        <p:spPr>
          <a:xfrm>
            <a:off x="0" y="987575"/>
            <a:ext cx="9144000" cy="2808313"/>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pic>
        <p:nvPicPr>
          <p:cNvPr id="15" name="Bil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5" y="329573"/>
            <a:ext cx="3168352" cy="414293"/>
          </a:xfrm>
          <a:prstGeom prst="rect">
            <a:avLst/>
          </a:prstGeom>
        </p:spPr>
      </p:pic>
      <p:sp>
        <p:nvSpPr>
          <p:cNvPr id="9" name="Rektangel 8"/>
          <p:cNvSpPr/>
          <p:nvPr userDrawn="1"/>
        </p:nvSpPr>
        <p:spPr>
          <a:xfrm>
            <a:off x="2267744" y="195487"/>
            <a:ext cx="2448272"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Rektangel 3"/>
          <p:cNvSpPr/>
          <p:nvPr userDrawn="1"/>
        </p:nvSpPr>
        <p:spPr>
          <a:xfrm>
            <a:off x="0" y="3795886"/>
            <a:ext cx="9144000" cy="1347614"/>
          </a:xfrm>
          <a:prstGeom prst="rect">
            <a:avLst/>
          </a:prstGeom>
          <a:solidFill>
            <a:srgbClr val="0032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Tittel 1"/>
          <p:cNvSpPr>
            <a:spLocks noGrp="1"/>
          </p:cNvSpPr>
          <p:nvPr>
            <p:ph type="ctrTitle" hasCustomPrompt="1"/>
          </p:nvPr>
        </p:nvSpPr>
        <p:spPr>
          <a:xfrm>
            <a:off x="251520" y="4001601"/>
            <a:ext cx="5184576" cy="527632"/>
          </a:xfrm>
          <a:noFill/>
        </p:spPr>
        <p:txBody>
          <a:bodyPr lIns="90000"/>
          <a:lstStyle>
            <a:lvl1pPr>
              <a:defRPr>
                <a:solidFill>
                  <a:schemeClr val="bg1"/>
                </a:solidFill>
              </a:defRPr>
            </a:lvl1pPr>
          </a:lstStyle>
          <a:p>
            <a:r>
              <a:rPr lang="nb-NO" dirty="0" smtClean="0"/>
              <a:t>Overskrift</a:t>
            </a:r>
            <a:endParaRPr lang="nb-NO" dirty="0"/>
          </a:p>
        </p:txBody>
      </p:sp>
      <p:sp>
        <p:nvSpPr>
          <p:cNvPr id="10" name="Undertittel 2"/>
          <p:cNvSpPr>
            <a:spLocks noGrp="1"/>
          </p:cNvSpPr>
          <p:nvPr>
            <p:ph type="subTitle" idx="1" hasCustomPrompt="1"/>
          </p:nvPr>
        </p:nvSpPr>
        <p:spPr>
          <a:xfrm>
            <a:off x="251427" y="4523681"/>
            <a:ext cx="5184825" cy="424335"/>
          </a:xfrm>
          <a:noFill/>
        </p:spPr>
        <p:txBody>
          <a:bodyPr lIns="90000"/>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smtClean="0"/>
              <a:t>Underskrift</a:t>
            </a:r>
            <a:endParaRPr lang="nb-NO" dirty="0"/>
          </a:p>
        </p:txBody>
      </p:sp>
    </p:spTree>
    <p:extLst>
      <p:ext uri="{BB962C8B-B14F-4D97-AF65-F5344CB8AC3E}">
        <p14:creationId xmlns:p14="http://schemas.microsoft.com/office/powerpoint/2010/main" val="18684032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 innhold og bilde">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251520" y="205979"/>
            <a:ext cx="5904656" cy="857250"/>
          </a:xfrm>
        </p:spPr>
        <p:txBody>
          <a:bodyPr/>
          <a:lstStyle>
            <a:lvl1pPr>
              <a:defRPr/>
            </a:lvl1pPr>
          </a:lstStyle>
          <a:p>
            <a:r>
              <a:rPr lang="nb-NO" dirty="0" smtClean="0"/>
              <a:t>Overskrift</a:t>
            </a:r>
            <a:endParaRPr lang="nb-NO" dirty="0"/>
          </a:p>
        </p:txBody>
      </p:sp>
      <p:sp>
        <p:nvSpPr>
          <p:cNvPr id="3" name="Plassholder for innhold 2"/>
          <p:cNvSpPr>
            <a:spLocks noGrp="1"/>
          </p:cNvSpPr>
          <p:nvPr>
            <p:ph idx="1"/>
          </p:nvPr>
        </p:nvSpPr>
        <p:spPr>
          <a:xfrm>
            <a:off x="251520" y="1200151"/>
            <a:ext cx="5904656"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251520" y="4767264"/>
            <a:ext cx="1224136" cy="273844"/>
          </a:xfrm>
        </p:spPr>
        <p:txBody>
          <a:bodyPr/>
          <a:lstStyle>
            <a:lvl1pPr>
              <a:defRPr>
                <a:solidFill>
                  <a:srgbClr val="003283"/>
                </a:solidFill>
              </a:defRPr>
            </a:lvl1pPr>
          </a:lstStyle>
          <a:p>
            <a:fld id="{49865BB9-59D1-4209-87AE-A52681B2773A}" type="datetimeFigureOut">
              <a:rPr lang="nb-NO" smtClean="0"/>
              <a:pPr/>
              <a:t>23.06.2017</a:t>
            </a:fld>
            <a:endParaRPr lang="nb-NO" dirty="0"/>
          </a:p>
        </p:txBody>
      </p:sp>
      <p:sp>
        <p:nvSpPr>
          <p:cNvPr id="5" name="Plassholder for bunntekst 4"/>
          <p:cNvSpPr>
            <a:spLocks noGrp="1"/>
          </p:cNvSpPr>
          <p:nvPr>
            <p:ph type="ftr" sz="quarter" idx="11"/>
          </p:nvPr>
        </p:nvSpPr>
        <p:spPr>
          <a:xfrm>
            <a:off x="1619672" y="4767264"/>
            <a:ext cx="5032266" cy="273844"/>
          </a:xfrm>
        </p:spPr>
        <p:txBody>
          <a:bodyPr/>
          <a:lstStyle/>
          <a:p>
            <a:endParaRPr lang="nb-NO" dirty="0"/>
          </a:p>
        </p:txBody>
      </p:sp>
      <p:sp>
        <p:nvSpPr>
          <p:cNvPr id="6" name="Plassholder for lysbildenummer 5"/>
          <p:cNvSpPr>
            <a:spLocks noGrp="1"/>
          </p:cNvSpPr>
          <p:nvPr>
            <p:ph type="sldNum" sz="quarter" idx="12"/>
          </p:nvPr>
        </p:nvSpPr>
        <p:spPr>
          <a:xfrm>
            <a:off x="6804248" y="4767264"/>
            <a:ext cx="720080" cy="273844"/>
          </a:xfrm>
        </p:spPr>
        <p:txBody>
          <a:bodyPr/>
          <a:lstStyle>
            <a:lvl1pPr algn="ctr">
              <a:defRPr>
                <a:solidFill>
                  <a:srgbClr val="003283"/>
                </a:solidFill>
              </a:defRPr>
            </a:lvl1pPr>
          </a:lstStyle>
          <a:p>
            <a:fld id="{606C06C4-49B3-473D-9441-AA8DA924B4D8}" type="slidenum">
              <a:rPr lang="nb-NO" smtClean="0"/>
              <a:pPr/>
              <a:t>‹#›</a:t>
            </a:fld>
            <a:endParaRPr lang="nb-NO" dirty="0"/>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7"/>
            <a:ext cx="1224136" cy="266727"/>
          </a:xfrm>
          <a:prstGeom prst="rect">
            <a:avLst/>
          </a:prstGeom>
        </p:spPr>
      </p:pic>
      <p:cxnSp>
        <p:nvCxnSpPr>
          <p:cNvPr id="18" name="Rett linje 17"/>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
        <p:nvSpPr>
          <p:cNvPr id="11" name="Plassholder for bilde 2"/>
          <p:cNvSpPr>
            <a:spLocks noGrp="1"/>
          </p:cNvSpPr>
          <p:nvPr>
            <p:ph type="pic" idx="13"/>
          </p:nvPr>
        </p:nvSpPr>
        <p:spPr>
          <a:xfrm>
            <a:off x="6300192" y="3"/>
            <a:ext cx="2843808" cy="4659982"/>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Tree>
    <p:extLst>
      <p:ext uri="{BB962C8B-B14F-4D97-AF65-F5344CB8AC3E}">
        <p14:creationId xmlns:p14="http://schemas.microsoft.com/office/powerpoint/2010/main" val="32535694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 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2983919" y="209426"/>
            <a:ext cx="5904656" cy="857250"/>
          </a:xfrm>
        </p:spPr>
        <p:txBody>
          <a:bodyPr/>
          <a:lstStyle>
            <a:lvl1pPr>
              <a:defRPr/>
            </a:lvl1pPr>
          </a:lstStyle>
          <a:p>
            <a:r>
              <a:rPr lang="en-US" dirty="0" err="1" smtClean="0"/>
              <a:t>Overskrift</a:t>
            </a:r>
            <a:endParaRPr lang="nb-NO" dirty="0"/>
          </a:p>
        </p:txBody>
      </p:sp>
      <p:sp>
        <p:nvSpPr>
          <p:cNvPr id="3" name="Plassholder for innhold 2"/>
          <p:cNvSpPr>
            <a:spLocks noGrp="1"/>
          </p:cNvSpPr>
          <p:nvPr>
            <p:ph idx="1"/>
          </p:nvPr>
        </p:nvSpPr>
        <p:spPr>
          <a:xfrm>
            <a:off x="2983919" y="1203598"/>
            <a:ext cx="5904656" cy="3394472"/>
          </a:xfrm>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a:xfrm>
            <a:off x="251520" y="4767264"/>
            <a:ext cx="1224136" cy="273844"/>
          </a:xfrm>
        </p:spPr>
        <p:txBody>
          <a:bodyPr/>
          <a:lstStyle>
            <a:lvl1pPr>
              <a:defRPr>
                <a:solidFill>
                  <a:srgbClr val="003283"/>
                </a:solidFill>
              </a:defRPr>
            </a:lvl1pPr>
          </a:lstStyle>
          <a:p>
            <a:fld id="{49865BB9-59D1-4209-87AE-A52681B2773A}" type="datetimeFigureOut">
              <a:rPr lang="nb-NO" smtClean="0"/>
              <a:pPr/>
              <a:t>23.06.2017</a:t>
            </a:fld>
            <a:endParaRPr lang="nb-NO" dirty="0"/>
          </a:p>
        </p:txBody>
      </p:sp>
      <p:sp>
        <p:nvSpPr>
          <p:cNvPr id="5" name="Plassholder for bunntekst 4"/>
          <p:cNvSpPr>
            <a:spLocks noGrp="1"/>
          </p:cNvSpPr>
          <p:nvPr>
            <p:ph type="ftr" sz="quarter" idx="11"/>
          </p:nvPr>
        </p:nvSpPr>
        <p:spPr>
          <a:xfrm>
            <a:off x="1619672" y="4767264"/>
            <a:ext cx="5032266" cy="273844"/>
          </a:xfrm>
        </p:spPr>
        <p:txBody>
          <a:bodyPr/>
          <a:lstStyle/>
          <a:p>
            <a:endParaRPr lang="nb-NO" dirty="0"/>
          </a:p>
        </p:txBody>
      </p:sp>
      <p:sp>
        <p:nvSpPr>
          <p:cNvPr id="6" name="Plassholder for lysbildenummer 5"/>
          <p:cNvSpPr>
            <a:spLocks noGrp="1"/>
          </p:cNvSpPr>
          <p:nvPr>
            <p:ph type="sldNum" sz="quarter" idx="12"/>
          </p:nvPr>
        </p:nvSpPr>
        <p:spPr>
          <a:xfrm>
            <a:off x="6804248" y="4767264"/>
            <a:ext cx="720080" cy="273844"/>
          </a:xfrm>
        </p:spPr>
        <p:txBody>
          <a:bodyPr/>
          <a:lstStyle>
            <a:lvl1pPr algn="ctr">
              <a:defRPr>
                <a:solidFill>
                  <a:srgbClr val="003283"/>
                </a:solidFill>
              </a:defRPr>
            </a:lvl1pPr>
          </a:lstStyle>
          <a:p>
            <a:fld id="{606C06C4-49B3-473D-9441-AA8DA924B4D8}" type="slidenum">
              <a:rPr lang="nb-NO" smtClean="0"/>
              <a:pPr/>
              <a:t>‹#›</a:t>
            </a:fld>
            <a:endParaRPr lang="nb-NO" dirty="0"/>
          </a:p>
        </p:txBody>
      </p:sp>
      <p:pic>
        <p:nvPicPr>
          <p:cNvPr id="9" name="Bil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7"/>
            <a:ext cx="1224136" cy="266727"/>
          </a:xfrm>
          <a:prstGeom prst="rect">
            <a:avLst/>
          </a:prstGeom>
        </p:spPr>
      </p:pic>
      <p:cxnSp>
        <p:nvCxnSpPr>
          <p:cNvPr id="18" name="Rett linje 17"/>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
        <p:nvSpPr>
          <p:cNvPr id="11" name="Plassholder for bilde 2"/>
          <p:cNvSpPr>
            <a:spLocks noGrp="1"/>
          </p:cNvSpPr>
          <p:nvPr>
            <p:ph type="pic" idx="13"/>
          </p:nvPr>
        </p:nvSpPr>
        <p:spPr>
          <a:xfrm>
            <a:off x="0" y="3"/>
            <a:ext cx="2843808" cy="4659982"/>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Tree>
    <p:extLst>
      <p:ext uri="{BB962C8B-B14F-4D97-AF65-F5344CB8AC3E}">
        <p14:creationId xmlns:p14="http://schemas.microsoft.com/office/powerpoint/2010/main" val="31512467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ppbilde og to tekstbokser">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251520" y="1949827"/>
            <a:ext cx="4245868" cy="479822"/>
          </a:xfrm>
        </p:spPr>
        <p:txBody>
          <a:bodyPr anchor="b">
            <a:noAutofit/>
          </a:bodyPr>
          <a:lstStyle>
            <a:lvl1pPr marL="0" indent="0">
              <a:buNone/>
              <a:defRPr sz="3200" b="1">
                <a:solidFill>
                  <a:srgbClr val="0032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Overskrift</a:t>
            </a:r>
          </a:p>
        </p:txBody>
      </p:sp>
      <p:sp>
        <p:nvSpPr>
          <p:cNvPr id="4" name="Plassholder for innhold 3"/>
          <p:cNvSpPr>
            <a:spLocks noGrp="1"/>
          </p:cNvSpPr>
          <p:nvPr>
            <p:ph sz="half" idx="2"/>
          </p:nvPr>
        </p:nvSpPr>
        <p:spPr>
          <a:xfrm>
            <a:off x="251520" y="2427734"/>
            <a:ext cx="4245868" cy="2166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hasCustomPrompt="1"/>
          </p:nvPr>
        </p:nvSpPr>
        <p:spPr>
          <a:xfrm>
            <a:off x="4645026" y="1949827"/>
            <a:ext cx="4247454" cy="479822"/>
          </a:xfrm>
        </p:spPr>
        <p:txBody>
          <a:bodyPr anchor="b">
            <a:noAutofit/>
          </a:bodyPr>
          <a:lstStyle>
            <a:lvl1pPr marL="0" indent="0">
              <a:buNone/>
              <a:defRPr sz="3200" b="1">
                <a:solidFill>
                  <a:srgbClr val="0032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Overskrift</a:t>
            </a:r>
          </a:p>
        </p:txBody>
      </p:sp>
      <p:sp>
        <p:nvSpPr>
          <p:cNvPr id="6" name="Plassholder for innhold 5"/>
          <p:cNvSpPr>
            <a:spLocks noGrp="1"/>
          </p:cNvSpPr>
          <p:nvPr>
            <p:ph sz="quarter" idx="4"/>
          </p:nvPr>
        </p:nvSpPr>
        <p:spPr>
          <a:xfrm>
            <a:off x="4645026" y="2427734"/>
            <a:ext cx="4247454" cy="2166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dato 3"/>
          <p:cNvSpPr>
            <a:spLocks noGrp="1"/>
          </p:cNvSpPr>
          <p:nvPr>
            <p:ph type="dt" sz="half" idx="10"/>
          </p:nvPr>
        </p:nvSpPr>
        <p:spPr>
          <a:xfrm>
            <a:off x="251520" y="4767264"/>
            <a:ext cx="1224136" cy="273844"/>
          </a:xfrm>
        </p:spPr>
        <p:txBody>
          <a:bodyPr/>
          <a:lstStyle>
            <a:lvl1pPr>
              <a:defRPr>
                <a:solidFill>
                  <a:srgbClr val="003283"/>
                </a:solidFill>
              </a:defRPr>
            </a:lvl1pPr>
          </a:lstStyle>
          <a:p>
            <a:fld id="{49865BB9-59D1-4209-87AE-A52681B2773A}" type="datetimeFigureOut">
              <a:rPr lang="nb-NO" smtClean="0"/>
              <a:pPr/>
              <a:t>23.06.2017</a:t>
            </a:fld>
            <a:endParaRPr lang="nb-NO" dirty="0"/>
          </a:p>
        </p:txBody>
      </p:sp>
      <p:sp>
        <p:nvSpPr>
          <p:cNvPr id="16" name="Plassholder for bunntekst 4"/>
          <p:cNvSpPr>
            <a:spLocks noGrp="1"/>
          </p:cNvSpPr>
          <p:nvPr>
            <p:ph type="ftr" sz="quarter" idx="11"/>
          </p:nvPr>
        </p:nvSpPr>
        <p:spPr>
          <a:xfrm>
            <a:off x="1619672" y="4767264"/>
            <a:ext cx="5032266" cy="273844"/>
          </a:xfrm>
        </p:spPr>
        <p:txBody>
          <a:bodyPr/>
          <a:lstStyle/>
          <a:p>
            <a:endParaRPr lang="nb-NO" dirty="0"/>
          </a:p>
        </p:txBody>
      </p:sp>
      <p:sp>
        <p:nvSpPr>
          <p:cNvPr id="17" name="Plassholder for lysbildenummer 5"/>
          <p:cNvSpPr>
            <a:spLocks noGrp="1"/>
          </p:cNvSpPr>
          <p:nvPr>
            <p:ph type="sldNum" sz="quarter" idx="12"/>
          </p:nvPr>
        </p:nvSpPr>
        <p:spPr>
          <a:xfrm>
            <a:off x="6804248" y="4767264"/>
            <a:ext cx="720080" cy="273844"/>
          </a:xfrm>
        </p:spPr>
        <p:txBody>
          <a:bodyPr/>
          <a:lstStyle>
            <a:lvl1pPr algn="ctr">
              <a:defRPr>
                <a:solidFill>
                  <a:srgbClr val="003283"/>
                </a:solidFill>
              </a:defRPr>
            </a:lvl1pPr>
          </a:lstStyle>
          <a:p>
            <a:fld id="{606C06C4-49B3-473D-9441-AA8DA924B4D8}" type="slidenum">
              <a:rPr lang="nb-NO" smtClean="0"/>
              <a:pPr/>
              <a:t>‹#›</a:t>
            </a:fld>
            <a:endParaRPr lang="nb-NO" dirty="0"/>
          </a:p>
        </p:txBody>
      </p:sp>
      <p:pic>
        <p:nvPicPr>
          <p:cNvPr id="18" name="Bild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7"/>
            <a:ext cx="1224136" cy="266727"/>
          </a:xfrm>
          <a:prstGeom prst="rect">
            <a:avLst/>
          </a:prstGeom>
        </p:spPr>
      </p:pic>
      <p:cxnSp>
        <p:nvCxnSpPr>
          <p:cNvPr id="19" name="Rett linje 18"/>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
        <p:nvSpPr>
          <p:cNvPr id="20" name="Plassholder for bilde 2"/>
          <p:cNvSpPr>
            <a:spLocks noGrp="1"/>
          </p:cNvSpPr>
          <p:nvPr>
            <p:ph type="pic" idx="13"/>
          </p:nvPr>
        </p:nvSpPr>
        <p:spPr>
          <a:xfrm>
            <a:off x="0" y="1"/>
            <a:ext cx="9144000" cy="1851669"/>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Tree>
    <p:extLst>
      <p:ext uri="{BB962C8B-B14F-4D97-AF65-F5344CB8AC3E}">
        <p14:creationId xmlns:p14="http://schemas.microsoft.com/office/powerpoint/2010/main" val="27953630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spalter i farger">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251520" y="915566"/>
            <a:ext cx="4245868" cy="36790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5" name="Plassholder for tekst 4"/>
          <p:cNvSpPr>
            <a:spLocks noGrp="1"/>
          </p:cNvSpPr>
          <p:nvPr>
            <p:ph type="body" sz="quarter" idx="3" hasCustomPrompt="1"/>
          </p:nvPr>
        </p:nvSpPr>
        <p:spPr>
          <a:xfrm>
            <a:off x="4644009" y="205978"/>
            <a:ext cx="4248552" cy="565572"/>
          </a:xfrm>
        </p:spPr>
        <p:txBody>
          <a:bodyPr anchor="b">
            <a:noAutofit/>
          </a:bodyPr>
          <a:lstStyle>
            <a:lvl1pPr marL="0" indent="0">
              <a:buNone/>
              <a:defRPr sz="3200" b="1">
                <a:solidFill>
                  <a:srgbClr val="00328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smtClean="0"/>
              <a:t>Overskrift</a:t>
            </a:r>
          </a:p>
        </p:txBody>
      </p:sp>
      <p:sp>
        <p:nvSpPr>
          <p:cNvPr id="6" name="Plassholder for innhold 5"/>
          <p:cNvSpPr>
            <a:spLocks noGrp="1"/>
          </p:cNvSpPr>
          <p:nvPr>
            <p:ph sz="quarter" idx="4"/>
          </p:nvPr>
        </p:nvSpPr>
        <p:spPr>
          <a:xfrm>
            <a:off x="4645026" y="915566"/>
            <a:ext cx="4247454" cy="367905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15" name="Plassholder for dato 3"/>
          <p:cNvSpPr>
            <a:spLocks noGrp="1"/>
          </p:cNvSpPr>
          <p:nvPr>
            <p:ph type="dt" sz="half" idx="10"/>
          </p:nvPr>
        </p:nvSpPr>
        <p:spPr>
          <a:xfrm>
            <a:off x="251520" y="4767264"/>
            <a:ext cx="1224136" cy="273844"/>
          </a:xfrm>
        </p:spPr>
        <p:txBody>
          <a:bodyPr/>
          <a:lstStyle>
            <a:lvl1pPr>
              <a:defRPr>
                <a:solidFill>
                  <a:srgbClr val="003283"/>
                </a:solidFill>
              </a:defRPr>
            </a:lvl1pPr>
          </a:lstStyle>
          <a:p>
            <a:fld id="{49865BB9-59D1-4209-87AE-A52681B2773A}" type="datetimeFigureOut">
              <a:rPr lang="nb-NO" smtClean="0"/>
              <a:pPr/>
              <a:t>23.06.2017</a:t>
            </a:fld>
            <a:endParaRPr lang="nb-NO" dirty="0"/>
          </a:p>
        </p:txBody>
      </p:sp>
      <p:sp>
        <p:nvSpPr>
          <p:cNvPr id="16" name="Plassholder for bunntekst 4"/>
          <p:cNvSpPr>
            <a:spLocks noGrp="1"/>
          </p:cNvSpPr>
          <p:nvPr>
            <p:ph type="ftr" sz="quarter" idx="11"/>
          </p:nvPr>
        </p:nvSpPr>
        <p:spPr>
          <a:xfrm>
            <a:off x="1619672" y="4767264"/>
            <a:ext cx="5032266" cy="273844"/>
          </a:xfrm>
        </p:spPr>
        <p:txBody>
          <a:bodyPr/>
          <a:lstStyle/>
          <a:p>
            <a:endParaRPr lang="nb-NO" dirty="0"/>
          </a:p>
        </p:txBody>
      </p:sp>
      <p:sp>
        <p:nvSpPr>
          <p:cNvPr id="17" name="Plassholder for lysbildenummer 5"/>
          <p:cNvSpPr>
            <a:spLocks noGrp="1"/>
          </p:cNvSpPr>
          <p:nvPr>
            <p:ph type="sldNum" sz="quarter" idx="12"/>
          </p:nvPr>
        </p:nvSpPr>
        <p:spPr>
          <a:xfrm>
            <a:off x="6804248" y="4767264"/>
            <a:ext cx="720080" cy="273844"/>
          </a:xfrm>
        </p:spPr>
        <p:txBody>
          <a:bodyPr/>
          <a:lstStyle>
            <a:lvl1pPr algn="ctr">
              <a:defRPr>
                <a:solidFill>
                  <a:srgbClr val="003283"/>
                </a:solidFill>
              </a:defRPr>
            </a:lvl1pPr>
          </a:lstStyle>
          <a:p>
            <a:fld id="{606C06C4-49B3-473D-9441-AA8DA924B4D8}" type="slidenum">
              <a:rPr lang="nb-NO" smtClean="0"/>
              <a:pPr/>
              <a:t>‹#›</a:t>
            </a:fld>
            <a:endParaRPr lang="nb-NO" dirty="0"/>
          </a:p>
        </p:txBody>
      </p:sp>
      <p:pic>
        <p:nvPicPr>
          <p:cNvPr id="18" name="Bild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7"/>
            <a:ext cx="1224136" cy="266727"/>
          </a:xfrm>
          <a:prstGeom prst="rect">
            <a:avLst/>
          </a:prstGeom>
        </p:spPr>
      </p:pic>
      <p:cxnSp>
        <p:nvCxnSpPr>
          <p:cNvPr id="19" name="Rett linje 18"/>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
        <p:nvSpPr>
          <p:cNvPr id="12" name="Tittel 1"/>
          <p:cNvSpPr>
            <a:spLocks noGrp="1"/>
          </p:cNvSpPr>
          <p:nvPr>
            <p:ph type="title" hasCustomPrompt="1"/>
          </p:nvPr>
        </p:nvSpPr>
        <p:spPr>
          <a:xfrm>
            <a:off x="251520" y="205979"/>
            <a:ext cx="4248472" cy="565572"/>
          </a:xfrm>
        </p:spPr>
        <p:txBody>
          <a:bodyPr/>
          <a:lstStyle>
            <a:lvl1pPr>
              <a:defRPr/>
            </a:lvl1pPr>
          </a:lstStyle>
          <a:p>
            <a:r>
              <a:rPr lang="nb-NO" dirty="0" smtClean="0"/>
              <a:t>Overskrift</a:t>
            </a:r>
            <a:endParaRPr lang="nb-NO" dirty="0"/>
          </a:p>
        </p:txBody>
      </p:sp>
      <p:sp>
        <p:nvSpPr>
          <p:cNvPr id="2" name="Rektangel 1"/>
          <p:cNvSpPr/>
          <p:nvPr userDrawn="1"/>
        </p:nvSpPr>
        <p:spPr>
          <a:xfrm>
            <a:off x="4572000" y="0"/>
            <a:ext cx="4572000" cy="4659982"/>
          </a:xfrm>
          <a:prstGeom prst="rect">
            <a:avLst/>
          </a:prstGeom>
          <a:solidFill>
            <a:srgbClr val="00328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6050482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de helside">
    <p:spTree>
      <p:nvGrpSpPr>
        <p:cNvPr id="1" name=""/>
        <p:cNvGrpSpPr/>
        <p:nvPr/>
      </p:nvGrpSpPr>
      <p:grpSpPr>
        <a:xfrm>
          <a:off x="0" y="0"/>
          <a:ext cx="0" cy="0"/>
          <a:chOff x="0" y="0"/>
          <a:chExt cx="0" cy="0"/>
        </a:xfrm>
      </p:grpSpPr>
      <p:sp>
        <p:nvSpPr>
          <p:cNvPr id="15" name="Plassholder for dato 3"/>
          <p:cNvSpPr>
            <a:spLocks noGrp="1"/>
          </p:cNvSpPr>
          <p:nvPr>
            <p:ph type="dt" sz="half" idx="10"/>
          </p:nvPr>
        </p:nvSpPr>
        <p:spPr>
          <a:xfrm>
            <a:off x="251520" y="4767264"/>
            <a:ext cx="1224136" cy="273844"/>
          </a:xfrm>
        </p:spPr>
        <p:txBody>
          <a:bodyPr/>
          <a:lstStyle>
            <a:lvl1pPr>
              <a:defRPr>
                <a:solidFill>
                  <a:srgbClr val="003283"/>
                </a:solidFill>
              </a:defRPr>
            </a:lvl1pPr>
          </a:lstStyle>
          <a:p>
            <a:fld id="{49865BB9-59D1-4209-87AE-A52681B2773A}" type="datetimeFigureOut">
              <a:rPr lang="nb-NO" smtClean="0"/>
              <a:pPr/>
              <a:t>23.06.2017</a:t>
            </a:fld>
            <a:endParaRPr lang="nb-NO" dirty="0"/>
          </a:p>
        </p:txBody>
      </p:sp>
      <p:sp>
        <p:nvSpPr>
          <p:cNvPr id="16" name="Plassholder for bunntekst 4"/>
          <p:cNvSpPr>
            <a:spLocks noGrp="1"/>
          </p:cNvSpPr>
          <p:nvPr>
            <p:ph type="ftr" sz="quarter" idx="11"/>
          </p:nvPr>
        </p:nvSpPr>
        <p:spPr>
          <a:xfrm>
            <a:off x="1619672" y="4767264"/>
            <a:ext cx="5032266" cy="273844"/>
          </a:xfrm>
        </p:spPr>
        <p:txBody>
          <a:bodyPr/>
          <a:lstStyle/>
          <a:p>
            <a:endParaRPr lang="nb-NO" dirty="0"/>
          </a:p>
        </p:txBody>
      </p:sp>
      <p:sp>
        <p:nvSpPr>
          <p:cNvPr id="17" name="Plassholder for lysbildenummer 5"/>
          <p:cNvSpPr>
            <a:spLocks noGrp="1"/>
          </p:cNvSpPr>
          <p:nvPr>
            <p:ph type="sldNum" sz="quarter" idx="12"/>
          </p:nvPr>
        </p:nvSpPr>
        <p:spPr>
          <a:xfrm>
            <a:off x="6804248" y="4767264"/>
            <a:ext cx="720080" cy="273844"/>
          </a:xfrm>
        </p:spPr>
        <p:txBody>
          <a:bodyPr/>
          <a:lstStyle>
            <a:lvl1pPr algn="ctr">
              <a:defRPr>
                <a:solidFill>
                  <a:srgbClr val="003283"/>
                </a:solidFill>
              </a:defRPr>
            </a:lvl1pPr>
          </a:lstStyle>
          <a:p>
            <a:fld id="{606C06C4-49B3-473D-9441-AA8DA924B4D8}" type="slidenum">
              <a:rPr lang="nb-NO" smtClean="0"/>
              <a:pPr/>
              <a:t>‹#›</a:t>
            </a:fld>
            <a:endParaRPr lang="nb-NO" dirty="0"/>
          </a:p>
        </p:txBody>
      </p:sp>
      <p:pic>
        <p:nvPicPr>
          <p:cNvPr id="18" name="Bild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7"/>
            <a:ext cx="1224136" cy="266727"/>
          </a:xfrm>
          <a:prstGeom prst="rect">
            <a:avLst/>
          </a:prstGeom>
        </p:spPr>
      </p:pic>
      <p:cxnSp>
        <p:nvCxnSpPr>
          <p:cNvPr id="19" name="Rett linje 18"/>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
        <p:nvSpPr>
          <p:cNvPr id="20" name="Plassholder for bilde 2"/>
          <p:cNvSpPr>
            <a:spLocks noGrp="1"/>
          </p:cNvSpPr>
          <p:nvPr>
            <p:ph type="pic" idx="13"/>
          </p:nvPr>
        </p:nvSpPr>
        <p:spPr>
          <a:xfrm>
            <a:off x="0" y="2"/>
            <a:ext cx="9144000" cy="465998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Klikk ikonet for å legge til et bilde</a:t>
            </a:r>
            <a:endParaRPr lang="nb-NO" dirty="0"/>
          </a:p>
        </p:txBody>
      </p:sp>
    </p:spTree>
    <p:extLst>
      <p:ext uri="{BB962C8B-B14F-4D97-AF65-F5344CB8AC3E}">
        <p14:creationId xmlns:p14="http://schemas.microsoft.com/office/powerpoint/2010/main" val="7588036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Klikk for å redigere tittelstil</a:t>
            </a:r>
            <a:endParaRPr kumimoji="0" lang="en-US"/>
          </a:p>
        </p:txBody>
      </p:sp>
      <p:sp>
        <p:nvSpPr>
          <p:cNvPr id="3" name="Content Placeholder 2"/>
          <p:cNvSpPr>
            <a:spLocks noGrp="1"/>
          </p:cNvSpPr>
          <p:nvPr>
            <p:ph idx="1"/>
          </p:nvPr>
        </p:nvSpPr>
        <p:spPr/>
        <p:txBody>
          <a:body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Date Placeholder 3"/>
          <p:cNvSpPr>
            <a:spLocks noGrp="1"/>
          </p:cNvSpPr>
          <p:nvPr>
            <p:ph type="dt" sz="half" idx="10"/>
          </p:nvPr>
        </p:nvSpPr>
        <p:spPr/>
        <p:txBody>
          <a:bodyPr/>
          <a:lstStyle/>
          <a:p>
            <a:fld id="{49865BB9-59D1-4209-87AE-A52681B2773A}" type="datetimeFigureOut">
              <a:rPr lang="nb-NO" smtClean="0"/>
              <a:pPr/>
              <a:t>23.06.2017</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606C06C4-49B3-473D-9441-AA8DA924B4D8}" type="slidenum">
              <a:rPr lang="nb-NO" smtClean="0"/>
              <a:pPr/>
              <a:t>‹#›</a:t>
            </a:fld>
            <a:endParaRPr lang="nb-NO" dirty="0"/>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6"/>
            <a:ext cx="1224136" cy="266727"/>
          </a:xfrm>
          <a:prstGeom prst="rect">
            <a:avLst/>
          </a:prstGeom>
        </p:spPr>
      </p:pic>
      <p:cxnSp>
        <p:nvCxnSpPr>
          <p:cNvPr id="8" name="Rett linje 7"/>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b-NO" smtClean="0"/>
              <a:t>Klikk for å redigere tittelstil</a:t>
            </a:r>
            <a:endParaRPr kumimoji="0" lang="en-US"/>
          </a:p>
        </p:txBody>
      </p:sp>
      <p:sp>
        <p:nvSpPr>
          <p:cNvPr id="3" name="Text Placeholder 2"/>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Klikk for å redigere tekststiler i malen</a:t>
            </a:r>
          </a:p>
        </p:txBody>
      </p:sp>
      <p:sp>
        <p:nvSpPr>
          <p:cNvPr id="4" name="Date Placeholder 3"/>
          <p:cNvSpPr>
            <a:spLocks noGrp="1"/>
          </p:cNvSpPr>
          <p:nvPr>
            <p:ph type="dt" sz="half" idx="10"/>
          </p:nvPr>
        </p:nvSpPr>
        <p:spPr/>
        <p:txBody>
          <a:bodyPr/>
          <a:lstStyle/>
          <a:p>
            <a:fld id="{49865BB9-59D1-4209-87AE-A52681B2773A}" type="datetimeFigureOut">
              <a:rPr lang="nb-NO" smtClean="0"/>
              <a:pPr/>
              <a:t>23.06.2017</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606C06C4-49B3-473D-9441-AA8DA924B4D8}" type="slidenum">
              <a:rPr lang="nb-NO" smtClean="0"/>
              <a:pPr/>
              <a:t>‹#›</a:t>
            </a:fld>
            <a:endParaRPr lang="nb-NO" dirty="0"/>
          </a:p>
        </p:txBody>
      </p:sp>
      <p:pic>
        <p:nvPicPr>
          <p:cNvPr id="7" name="Bild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6"/>
            <a:ext cx="1224136" cy="266727"/>
          </a:xfrm>
          <a:prstGeom prst="rect">
            <a:avLst/>
          </a:prstGeom>
        </p:spPr>
      </p:pic>
      <p:cxnSp>
        <p:nvCxnSpPr>
          <p:cNvPr id="8" name="Rett linje 7"/>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kumimoji="0" lang="nb-NO" smtClean="0"/>
              <a:t>Klikk for å redigere tittelstil</a:t>
            </a:r>
            <a:endParaRPr kumimoji="0" lang="en-US"/>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Date Placeholder 4"/>
          <p:cNvSpPr>
            <a:spLocks noGrp="1"/>
          </p:cNvSpPr>
          <p:nvPr>
            <p:ph type="dt" sz="half" idx="10"/>
          </p:nvPr>
        </p:nvSpPr>
        <p:spPr/>
        <p:txBody>
          <a:bodyPr/>
          <a:lstStyle/>
          <a:p>
            <a:fld id="{49865BB9-59D1-4209-87AE-A52681B2773A}" type="datetimeFigureOut">
              <a:rPr lang="nb-NO" smtClean="0"/>
              <a:pPr/>
              <a:t>23.06.2017</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606C06C4-49B3-473D-9441-AA8DA924B4D8}" type="slidenum">
              <a:rPr lang="nb-NO" smtClean="0"/>
              <a:pPr/>
              <a:t>‹#›</a:t>
            </a:fld>
            <a:endParaRPr lang="nb-NO" dirty="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6"/>
            <a:ext cx="1224136" cy="266727"/>
          </a:xfrm>
          <a:prstGeom prst="rect">
            <a:avLst/>
          </a:prstGeom>
        </p:spPr>
      </p:pic>
      <p:cxnSp>
        <p:nvCxnSpPr>
          <p:cNvPr id="9" name="Rett linje 8"/>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tIns="45720" anchor="b"/>
          <a:lstStyle>
            <a:lvl1pPr>
              <a:defRPr/>
            </a:lvl1pPr>
          </a:lstStyle>
          <a:p>
            <a:r>
              <a:rPr kumimoji="0" lang="nb-NO" smtClean="0"/>
              <a:t>Klikk for å redigere tittelstil</a:t>
            </a:r>
            <a:endParaRPr kumimoji="0" lang="en-US"/>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Klikk for å redigere tekststiler i malen</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7" name="Date Placeholder 6"/>
          <p:cNvSpPr>
            <a:spLocks noGrp="1"/>
          </p:cNvSpPr>
          <p:nvPr>
            <p:ph type="dt" sz="half" idx="10"/>
          </p:nvPr>
        </p:nvSpPr>
        <p:spPr/>
        <p:txBody>
          <a:bodyPr/>
          <a:lstStyle/>
          <a:p>
            <a:fld id="{49865BB9-59D1-4209-87AE-A52681B2773A}" type="datetimeFigureOut">
              <a:rPr lang="nb-NO" smtClean="0"/>
              <a:pPr/>
              <a:t>23.06.2017</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606C06C4-49B3-473D-9441-AA8DA924B4D8}" type="slidenum">
              <a:rPr lang="nb-NO" smtClean="0"/>
              <a:pPr/>
              <a:t>‹#›</a:t>
            </a:fld>
            <a:endParaRPr lang="nb-NO" dirty="0"/>
          </a:p>
        </p:txBody>
      </p:sp>
      <p:pic>
        <p:nvPicPr>
          <p:cNvPr id="10" name="Bil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6"/>
            <a:ext cx="1224136" cy="266727"/>
          </a:xfrm>
          <a:prstGeom prst="rect">
            <a:avLst/>
          </a:prstGeom>
        </p:spPr>
      </p:pic>
      <p:cxnSp>
        <p:nvCxnSpPr>
          <p:cNvPr id="11" name="Rett linje 10"/>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b-NO" smtClean="0"/>
              <a:t>Klikk for å redigere tittelstil</a:t>
            </a:r>
            <a:endParaRPr kumimoji="0" lang="en-US"/>
          </a:p>
        </p:txBody>
      </p:sp>
      <p:sp>
        <p:nvSpPr>
          <p:cNvPr id="3" name="Date Placeholder 2"/>
          <p:cNvSpPr>
            <a:spLocks noGrp="1"/>
          </p:cNvSpPr>
          <p:nvPr>
            <p:ph type="dt" sz="half" idx="10"/>
          </p:nvPr>
        </p:nvSpPr>
        <p:spPr/>
        <p:txBody>
          <a:bodyPr/>
          <a:lstStyle/>
          <a:p>
            <a:fld id="{49865BB9-59D1-4209-87AE-A52681B2773A}" type="datetimeFigureOut">
              <a:rPr lang="nb-NO" smtClean="0"/>
              <a:pPr/>
              <a:t>23.06.2017</a:t>
            </a:fld>
            <a:endParaRPr lang="nb-NO"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606C06C4-49B3-473D-9441-AA8DA924B4D8}" type="slidenum">
              <a:rPr lang="nb-NO" smtClean="0"/>
              <a:pPr/>
              <a:t>‹#›</a:t>
            </a:fld>
            <a:endParaRPr lang="nb-NO" dirty="0"/>
          </a:p>
        </p:txBody>
      </p:sp>
      <p:pic>
        <p:nvPicPr>
          <p:cNvPr id="6" name="Bild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6"/>
            <a:ext cx="1224136" cy="266727"/>
          </a:xfrm>
          <a:prstGeom prst="rect">
            <a:avLst/>
          </a:prstGeom>
        </p:spPr>
      </p:pic>
      <p:cxnSp>
        <p:nvCxnSpPr>
          <p:cNvPr id="7" name="Rett linje 6"/>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65BB9-59D1-4209-87AE-A52681B2773A}" type="datetimeFigureOut">
              <a:rPr lang="nb-NO" smtClean="0"/>
              <a:pPr/>
              <a:t>23.06.2017</a:t>
            </a:fld>
            <a:endParaRPr lang="nb-NO" dirty="0"/>
          </a:p>
        </p:txBody>
      </p:sp>
      <p:sp>
        <p:nvSpPr>
          <p:cNvPr id="3" name="Footer Placeholder 2"/>
          <p:cNvSpPr>
            <a:spLocks noGrp="1"/>
          </p:cNvSpPr>
          <p:nvPr>
            <p:ph type="ftr" sz="quarter" idx="11"/>
          </p:nvPr>
        </p:nvSpPr>
        <p:spPr/>
        <p:txBody>
          <a:bodyPr/>
          <a:lstStyle/>
          <a:p>
            <a:endParaRPr lang="nb-NO" dirty="0"/>
          </a:p>
        </p:txBody>
      </p:sp>
      <p:sp>
        <p:nvSpPr>
          <p:cNvPr id="4" name="Slide Number Placeholder 3"/>
          <p:cNvSpPr>
            <a:spLocks noGrp="1"/>
          </p:cNvSpPr>
          <p:nvPr>
            <p:ph type="sldNum" sz="quarter" idx="12"/>
          </p:nvPr>
        </p:nvSpPr>
        <p:spPr/>
        <p:txBody>
          <a:bodyPr/>
          <a:lstStyle/>
          <a:p>
            <a:fld id="{606C06C4-49B3-473D-9441-AA8DA924B4D8}" type="slidenum">
              <a:rPr lang="nb-NO" smtClean="0"/>
              <a:pPr/>
              <a:t>‹#›</a:t>
            </a:fld>
            <a:endParaRPr lang="nb-NO" dirty="0"/>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6"/>
            <a:ext cx="1224136" cy="266727"/>
          </a:xfrm>
          <a:prstGeom prst="rect">
            <a:avLst/>
          </a:prstGeom>
        </p:spPr>
      </p:pic>
      <p:cxnSp>
        <p:nvCxnSpPr>
          <p:cNvPr id="6" name="Rett linje 5"/>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b-NO" smtClean="0"/>
              <a:t>Klikk for å redigere tittelstil</a:t>
            </a:r>
            <a:endParaRPr kumimoji="0" lang="en-US"/>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b-NO" smtClean="0"/>
              <a:t>Klikk for å redigere tekststiler i malen</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b-NO" smtClean="0"/>
              <a:t>Klikk for å redigere tekststiler i malen</a:t>
            </a:r>
          </a:p>
          <a:p>
            <a:pPr lvl="1" eaLnBrk="1" latinLnBrk="0" hangingPunct="1"/>
            <a:r>
              <a:rPr lang="nb-NO" smtClean="0"/>
              <a:t>Andre nivå</a:t>
            </a:r>
          </a:p>
          <a:p>
            <a:pPr lvl="2" eaLnBrk="1" latinLnBrk="0" hangingPunct="1"/>
            <a:r>
              <a:rPr lang="nb-NO" smtClean="0"/>
              <a:t>Tredje nivå</a:t>
            </a:r>
          </a:p>
          <a:p>
            <a:pPr lvl="3" eaLnBrk="1" latinLnBrk="0" hangingPunct="1"/>
            <a:r>
              <a:rPr lang="nb-NO" smtClean="0"/>
              <a:t>Fjerde nivå</a:t>
            </a:r>
          </a:p>
          <a:p>
            <a:pPr lvl="4" eaLnBrk="1" latinLnBrk="0" hangingPunct="1"/>
            <a:r>
              <a:rPr lang="nb-NO" smtClean="0"/>
              <a:t>Femte nivå</a:t>
            </a:r>
            <a:endParaRPr kumimoji="0" lang="en-US"/>
          </a:p>
        </p:txBody>
      </p:sp>
      <p:sp>
        <p:nvSpPr>
          <p:cNvPr id="5" name="Date Placeholder 4"/>
          <p:cNvSpPr>
            <a:spLocks noGrp="1"/>
          </p:cNvSpPr>
          <p:nvPr>
            <p:ph type="dt" sz="half" idx="10"/>
          </p:nvPr>
        </p:nvSpPr>
        <p:spPr/>
        <p:txBody>
          <a:bodyPr/>
          <a:lstStyle/>
          <a:p>
            <a:fld id="{49865BB9-59D1-4209-87AE-A52681B2773A}" type="datetimeFigureOut">
              <a:rPr lang="nb-NO" smtClean="0"/>
              <a:pPr/>
              <a:t>23.06.2017</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606C06C4-49B3-473D-9441-AA8DA924B4D8}" type="slidenum">
              <a:rPr lang="nb-NO" smtClean="0"/>
              <a:pPr/>
              <a:t>‹#›</a:t>
            </a:fld>
            <a:endParaRPr lang="nb-NO" dirty="0"/>
          </a:p>
        </p:txBody>
      </p:sp>
      <p:pic>
        <p:nvPicPr>
          <p:cNvPr id="8" name="Bild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68344" y="4761586"/>
            <a:ext cx="1224136" cy="266727"/>
          </a:xfrm>
          <a:prstGeom prst="rect">
            <a:avLst/>
          </a:prstGeom>
        </p:spPr>
      </p:pic>
      <p:cxnSp>
        <p:nvCxnSpPr>
          <p:cNvPr id="9" name="Rett linje 8"/>
          <p:cNvCxnSpPr/>
          <p:nvPr userDrawn="1"/>
        </p:nvCxnSpPr>
        <p:spPr>
          <a:xfrm>
            <a:off x="251520" y="4659982"/>
            <a:ext cx="8640960" cy="0"/>
          </a:xfrm>
          <a:prstGeom prst="line">
            <a:avLst/>
          </a:prstGeom>
          <a:ln>
            <a:solidFill>
              <a:srgbClr val="00328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e med tekst">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882747"/>
            <a:ext cx="2212848" cy="1186966"/>
          </a:xfrm>
        </p:spPr>
        <p:txBody>
          <a:bodyPr vert="horz" lIns="45720" tIns="45720" rIns="45720" bIns="45720" anchor="b"/>
          <a:lstStyle>
            <a:lvl1pPr algn="l">
              <a:buNone/>
              <a:defRPr sz="2000" b="1">
                <a:solidFill>
                  <a:schemeClr val="tx2"/>
                </a:solidFill>
              </a:defRPr>
            </a:lvl1pPr>
          </a:lstStyle>
          <a:p>
            <a:r>
              <a:rPr kumimoji="0" lang="nb-NO" smtClean="0"/>
              <a:t>Klikk for å redigere tittelstil</a:t>
            </a:r>
            <a:endParaRPr kumimoji="0" lang="en-US"/>
          </a:p>
        </p:txBody>
      </p:sp>
      <p:sp>
        <p:nvSpPr>
          <p:cNvPr id="4" name="Text Placeholder 3"/>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b-NO" smtClean="0"/>
              <a:t>Klikk for å redigere tekststiler i malen</a:t>
            </a:r>
          </a:p>
        </p:txBody>
      </p:sp>
      <p:sp>
        <p:nvSpPr>
          <p:cNvPr id="5" name="Date Placeholder 4"/>
          <p:cNvSpPr>
            <a:spLocks noGrp="1"/>
          </p:cNvSpPr>
          <p:nvPr>
            <p:ph type="dt" sz="half" idx="10"/>
          </p:nvPr>
        </p:nvSpPr>
        <p:spPr/>
        <p:txBody>
          <a:bodyPr/>
          <a:lstStyle/>
          <a:p>
            <a:fld id="{49865BB9-59D1-4209-87AE-A52681B2773A}" type="datetimeFigureOut">
              <a:rPr lang="nb-NO" smtClean="0"/>
              <a:t>23.06.2017</a:t>
            </a:fld>
            <a:endParaRPr lang="nb-NO" dirty="0"/>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a:xfrm>
            <a:off x="8077200" y="4767263"/>
            <a:ext cx="609600" cy="273844"/>
          </a:xfrm>
        </p:spPr>
        <p:txBody>
          <a:bodyPr/>
          <a:lstStyle/>
          <a:p>
            <a:fld id="{606C06C4-49B3-473D-9441-AA8DA924B4D8}" type="slidenum">
              <a:rPr lang="nb-NO" smtClean="0"/>
              <a:t>‹#›</a:t>
            </a:fld>
            <a:endParaRPr lang="nb-NO"/>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b-NO" smtClean="0"/>
              <a:t>Klikk ikonet for å legge til et bilde</a:t>
            </a:r>
            <a:endParaRPr kumimoji="0" lang="en-US" dirty="0"/>
          </a:p>
        </p:txBody>
      </p:sp>
      <p:sp>
        <p:nvSpPr>
          <p:cNvPr id="10" name="Freeform 9"/>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28066"/>
            <a:ext cx="8229600" cy="857250"/>
          </a:xfrm>
          <a:prstGeom prst="rect">
            <a:avLst/>
          </a:prstGeom>
        </p:spPr>
        <p:txBody>
          <a:bodyPr vert="horz" lIns="0" rIns="0" bIns="0" anchor="b">
            <a:normAutofit/>
          </a:bodyPr>
          <a:lstStyle/>
          <a:p>
            <a:r>
              <a:rPr kumimoji="0" lang="nb-NO" smtClean="0"/>
              <a:t>Klikk for å redigere tittelstil</a:t>
            </a:r>
            <a:endParaRPr kumimoji="0" lang="en-US"/>
          </a:p>
        </p:txBody>
      </p:sp>
      <p:sp>
        <p:nvSpPr>
          <p:cNvPr id="30" name="Text Placeholder 29"/>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nb-NO" smtClean="0"/>
              <a:t>Klikk for å redigere tekststiler i malen</a:t>
            </a:r>
          </a:p>
          <a:p>
            <a:pPr lvl="1" eaLnBrk="1" latinLnBrk="0" hangingPunct="1"/>
            <a:r>
              <a:rPr kumimoji="0" lang="nb-NO" smtClean="0"/>
              <a:t>Andre nivå</a:t>
            </a:r>
          </a:p>
          <a:p>
            <a:pPr lvl="2" eaLnBrk="1" latinLnBrk="0" hangingPunct="1"/>
            <a:r>
              <a:rPr kumimoji="0" lang="nb-NO" smtClean="0"/>
              <a:t>Tredje nivå</a:t>
            </a:r>
          </a:p>
          <a:p>
            <a:pPr lvl="3" eaLnBrk="1" latinLnBrk="0" hangingPunct="1"/>
            <a:r>
              <a:rPr kumimoji="0" lang="nb-NO" smtClean="0"/>
              <a:t>Fjerde nivå</a:t>
            </a:r>
          </a:p>
          <a:p>
            <a:pPr lvl="4" eaLnBrk="1" latinLnBrk="0" hangingPunct="1"/>
            <a:r>
              <a:rPr kumimoji="0" lang="nb-NO" smtClean="0"/>
              <a:t>Femte nivå</a:t>
            </a:r>
            <a:endParaRPr kumimoji="0" lang="en-US"/>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9865BB9-59D1-4209-87AE-A52681B2773A}" type="datetimeFigureOut">
              <a:rPr lang="nb-NO" smtClean="0"/>
              <a:t>23.06.2017</a:t>
            </a:fld>
            <a:endParaRPr lang="nb-NO" dirty="0"/>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b-NO"/>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06C06C4-49B3-473D-9441-AA8DA924B4D8}" type="slidenum">
              <a:rPr lang="nb-NO" smtClean="0"/>
              <a:t>‹#›</a:t>
            </a:fld>
            <a:endParaRPr lang="nb-NO"/>
          </a:p>
        </p:txBody>
      </p:sp>
      <p:grpSp>
        <p:nvGrpSpPr>
          <p:cNvPr id="2" name="Group 1"/>
          <p:cNvGrpSpPr/>
          <p:nvPr/>
        </p:nvGrpSpPr>
        <p:grpSpPr>
          <a:xfrm>
            <a:off x="-19017" y="151806"/>
            <a:ext cx="9180548" cy="48691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60" r:id="rId12"/>
    <p:sldLayoutId id="2147483661" r:id="rId13"/>
    <p:sldLayoutId id="2147483662" r:id="rId14"/>
    <p:sldLayoutId id="2147483664" r:id="rId15"/>
    <p:sldLayoutId id="2147483653" r:id="rId16"/>
    <p:sldLayoutId id="2147483666" r:id="rId17"/>
    <p:sldLayoutId id="2147483667" r:id="rId18"/>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p:cNvSpPr>
            <a:spLocks noGrp="1"/>
          </p:cNvSpPr>
          <p:nvPr>
            <p:ph type="subTitle" idx="1"/>
          </p:nvPr>
        </p:nvSpPr>
        <p:spPr/>
        <p:txBody>
          <a:bodyPr>
            <a:normAutofit fontScale="92500" lnSpcReduction="10000"/>
          </a:bodyPr>
          <a:lstStyle/>
          <a:p>
            <a:endParaRPr lang="nb-NO" dirty="0" smtClean="0"/>
          </a:p>
          <a:p>
            <a:r>
              <a:rPr lang="nb-NO" dirty="0" smtClean="0"/>
              <a:t>Ass. </a:t>
            </a:r>
            <a:r>
              <a:rPr lang="nb-NO" dirty="0" err="1"/>
              <a:t>a</a:t>
            </a:r>
            <a:r>
              <a:rPr lang="nb-NO" dirty="0" err="1" smtClean="0"/>
              <a:t>vd.sjef</a:t>
            </a:r>
            <a:r>
              <a:rPr lang="nb-NO" dirty="0" smtClean="0"/>
              <a:t> </a:t>
            </a:r>
            <a:r>
              <a:rPr lang="nb-NO" dirty="0" err="1" smtClean="0"/>
              <a:t>medisinsk.avd</a:t>
            </a:r>
            <a:endParaRPr lang="nb-NO" dirty="0"/>
          </a:p>
          <a:p>
            <a:r>
              <a:rPr lang="nb-NO" dirty="0" smtClean="0"/>
              <a:t>Sigfrid Stendahl</a:t>
            </a:r>
            <a:endParaRPr lang="nb-NO" dirty="0"/>
          </a:p>
        </p:txBody>
      </p:sp>
      <p:sp>
        <p:nvSpPr>
          <p:cNvPr id="5" name="Tittel 1"/>
          <p:cNvSpPr>
            <a:spLocks noGrp="1"/>
          </p:cNvSpPr>
          <p:nvPr>
            <p:ph type="ctrTitle"/>
          </p:nvPr>
        </p:nvSpPr>
        <p:spPr>
          <a:xfrm>
            <a:off x="467544" y="771550"/>
            <a:ext cx="7917504" cy="1628750"/>
          </a:xfrm>
        </p:spPr>
        <p:txBody>
          <a:bodyPr>
            <a:normAutofit fontScale="90000"/>
          </a:bodyPr>
          <a:lstStyle/>
          <a:p>
            <a:r>
              <a:rPr lang="nb-NO" sz="4900" dirty="0" smtClean="0"/>
              <a:t>STYRK</a:t>
            </a:r>
            <a:br>
              <a:rPr lang="nb-NO" sz="4900" dirty="0" smtClean="0"/>
            </a:br>
            <a:r>
              <a:rPr lang="nb-NO" sz="4900" dirty="0" smtClean="0"/>
              <a:t>Regionkonferanse, Helse Sør-Øst</a:t>
            </a:r>
            <a:br>
              <a:rPr lang="nb-NO" sz="4900" dirty="0" smtClean="0"/>
            </a:br>
            <a:r>
              <a:rPr lang="nb-NO" sz="4900" dirty="0" smtClean="0"/>
              <a:t>9.juni 2017 </a:t>
            </a:r>
            <a:endParaRPr lang="nb-NO" sz="4900" dirty="0"/>
          </a:p>
        </p:txBody>
      </p:sp>
    </p:spTree>
    <p:extLst>
      <p:ext uri="{BB962C8B-B14F-4D97-AF65-F5344CB8AC3E}">
        <p14:creationId xmlns:p14="http://schemas.microsoft.com/office/powerpoint/2010/main" val="1934929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Tilbakemeldingskultur</a:t>
            </a:r>
            <a:endParaRPr lang="nb-NO" sz="3600" dirty="0"/>
          </a:p>
        </p:txBody>
      </p:sp>
      <p:sp>
        <p:nvSpPr>
          <p:cNvPr id="3" name="Plassholder for innhold 2"/>
          <p:cNvSpPr>
            <a:spLocks noGrp="1"/>
          </p:cNvSpPr>
          <p:nvPr>
            <p:ph idx="1"/>
          </p:nvPr>
        </p:nvSpPr>
        <p:spPr/>
        <p:txBody>
          <a:bodyPr>
            <a:normAutofit fontScale="92500" lnSpcReduction="20000"/>
          </a:bodyPr>
          <a:lstStyle/>
          <a:p>
            <a:r>
              <a:rPr lang="nb-NO" dirty="0"/>
              <a:t>Hvordan håndterer vi og takler vi tilbakemeldinger? </a:t>
            </a:r>
          </a:p>
          <a:p>
            <a:r>
              <a:rPr lang="nb-NO" dirty="0"/>
              <a:t>Hvordan gir vi hverandre tilbakemeldinger? </a:t>
            </a:r>
          </a:p>
          <a:p>
            <a:r>
              <a:rPr lang="nb-NO" dirty="0"/>
              <a:t>Når vi får tilbakemeldinger på at vår praksis ikke er som den bør </a:t>
            </a:r>
          </a:p>
          <a:p>
            <a:r>
              <a:rPr lang="nb-NO" dirty="0"/>
              <a:t>Når en ansatt opptrer slik en ansatt ikke bør </a:t>
            </a:r>
          </a:p>
          <a:p>
            <a:r>
              <a:rPr lang="nb-NO" dirty="0"/>
              <a:t>Å snakke til og ikke om </a:t>
            </a:r>
          </a:p>
          <a:p>
            <a:r>
              <a:rPr lang="nb-NO" dirty="0"/>
              <a:t>Hva sier vi til hverandre og om hverandre </a:t>
            </a:r>
          </a:p>
          <a:p>
            <a:r>
              <a:rPr lang="nb-NO" dirty="0"/>
              <a:t>Hvordan omtaler vi pasienter og pårørende? </a:t>
            </a:r>
          </a:p>
          <a:p>
            <a:r>
              <a:rPr lang="nb-NO" dirty="0"/>
              <a:t>Hva snakker vi om i rapporten eller på pauserommet? </a:t>
            </a:r>
          </a:p>
          <a:p>
            <a:endParaRPr lang="nb-NO" dirty="0"/>
          </a:p>
        </p:txBody>
      </p:sp>
    </p:spTree>
    <p:extLst>
      <p:ext uri="{BB962C8B-B14F-4D97-AF65-F5344CB8AC3E}">
        <p14:creationId xmlns:p14="http://schemas.microsoft.com/office/powerpoint/2010/main" val="1367186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059582"/>
            <a:ext cx="4789140"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428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a:t>M</a:t>
            </a:r>
            <a:r>
              <a:rPr lang="nb-NO" sz="3600" dirty="0" smtClean="0"/>
              <a:t>otivasjon</a:t>
            </a:r>
            <a:endParaRPr lang="nb-NO" sz="3600" dirty="0"/>
          </a:p>
        </p:txBody>
      </p:sp>
      <p:sp>
        <p:nvSpPr>
          <p:cNvPr id="3" name="Plassholder for innhold 2"/>
          <p:cNvSpPr>
            <a:spLocks noGrp="1"/>
          </p:cNvSpPr>
          <p:nvPr>
            <p:ph idx="1"/>
          </p:nvPr>
        </p:nvSpPr>
        <p:spPr/>
        <p:txBody>
          <a:bodyPr/>
          <a:lstStyle/>
          <a:p>
            <a:pPr marL="514350" indent="-514350">
              <a:buAutoNum type="arabicPeriod"/>
            </a:pPr>
            <a:r>
              <a:rPr lang="nb-NO" b="1" dirty="0" smtClean="0"/>
              <a:t>Indre motivasjon</a:t>
            </a:r>
          </a:p>
          <a:p>
            <a:r>
              <a:rPr lang="nb-NO" dirty="0" smtClean="0"/>
              <a:t>Motivasjon for selve oppgavene og jobben man har </a:t>
            </a:r>
          </a:p>
          <a:p>
            <a:r>
              <a:rPr lang="nb-NO" dirty="0" smtClean="0"/>
              <a:t>Oppleve dem som meningsfulle, </a:t>
            </a:r>
            <a:r>
              <a:rPr lang="nb-NO" dirty="0" err="1" smtClean="0"/>
              <a:t>lystbetonte,interessante</a:t>
            </a:r>
            <a:r>
              <a:rPr lang="nb-NO" dirty="0" smtClean="0"/>
              <a:t> </a:t>
            </a:r>
            <a:r>
              <a:rPr lang="nb-NO" dirty="0" err="1" smtClean="0"/>
              <a:t>m.m</a:t>
            </a:r>
            <a:endParaRPr lang="nb-NO" dirty="0" smtClean="0"/>
          </a:p>
          <a:p>
            <a:r>
              <a:rPr lang="nb-NO" dirty="0" smtClean="0"/>
              <a:t>En rekke godt dokumenterte positive effekter</a:t>
            </a:r>
            <a:endParaRPr lang="nb-NO" dirty="0"/>
          </a:p>
        </p:txBody>
      </p:sp>
    </p:spTree>
    <p:extLst>
      <p:ext uri="{BB962C8B-B14F-4D97-AF65-F5344CB8AC3E}">
        <p14:creationId xmlns:p14="http://schemas.microsoft.com/office/powerpoint/2010/main" val="3882809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Autonom og kontrollert motivasjon:</a:t>
            </a:r>
            <a:endParaRPr lang="nb-NO" sz="3600" dirty="0"/>
          </a:p>
        </p:txBody>
      </p:sp>
      <p:sp>
        <p:nvSpPr>
          <p:cNvPr id="3" name="Plassholder for innhold 2"/>
          <p:cNvSpPr>
            <a:spLocks noGrp="1"/>
          </p:cNvSpPr>
          <p:nvPr>
            <p:ph idx="1"/>
          </p:nvPr>
        </p:nvSpPr>
        <p:spPr/>
        <p:txBody>
          <a:bodyPr/>
          <a:lstStyle/>
          <a:p>
            <a:r>
              <a:rPr lang="nb-NO" dirty="0" smtClean="0"/>
              <a:t>Autonom motivasjon er basert på selvbestemmelse, valgfrihet og lyst til å utføre en oppgave</a:t>
            </a:r>
          </a:p>
          <a:p>
            <a:r>
              <a:rPr lang="nb-NO" dirty="0" smtClean="0"/>
              <a:t>Kontrollert motivasjon er motivasjon som springer ut av forpliktelse, press og en følelse av å bli kontrollert</a:t>
            </a:r>
            <a:endParaRPr lang="nb-NO" dirty="0"/>
          </a:p>
        </p:txBody>
      </p:sp>
    </p:spTree>
    <p:extLst>
      <p:ext uri="{BB962C8B-B14F-4D97-AF65-F5344CB8AC3E}">
        <p14:creationId xmlns:p14="http://schemas.microsoft.com/office/powerpoint/2010/main" val="247816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Motivasjon fortsetter:</a:t>
            </a:r>
            <a:endParaRPr lang="nb-NO" sz="3600" dirty="0"/>
          </a:p>
        </p:txBody>
      </p:sp>
      <p:sp>
        <p:nvSpPr>
          <p:cNvPr id="3" name="Plassholder for innhold 2"/>
          <p:cNvSpPr>
            <a:spLocks noGrp="1"/>
          </p:cNvSpPr>
          <p:nvPr>
            <p:ph idx="1"/>
          </p:nvPr>
        </p:nvSpPr>
        <p:spPr/>
        <p:txBody>
          <a:bodyPr/>
          <a:lstStyle/>
          <a:p>
            <a:pPr marL="0" indent="0">
              <a:buNone/>
            </a:pPr>
            <a:r>
              <a:rPr lang="nb-NO" dirty="0" smtClean="0"/>
              <a:t>2 Prososial motivasjon</a:t>
            </a:r>
          </a:p>
          <a:p>
            <a:r>
              <a:rPr lang="nb-NO" dirty="0" smtClean="0"/>
              <a:t>Motivasjon til å gjøre noe nyttig for andre og bidra til at andre når sine mål – eks kollegaer eller pasienter</a:t>
            </a:r>
          </a:p>
          <a:p>
            <a:r>
              <a:rPr lang="nb-NO" dirty="0" smtClean="0"/>
              <a:t>En rekke godt dokumenterte positive effekter</a:t>
            </a:r>
            <a:endParaRPr lang="nb-NO" dirty="0"/>
          </a:p>
        </p:txBody>
      </p:sp>
    </p:spTree>
    <p:extLst>
      <p:ext uri="{BB962C8B-B14F-4D97-AF65-F5344CB8AC3E}">
        <p14:creationId xmlns:p14="http://schemas.microsoft.com/office/powerpoint/2010/main" val="155001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Motivasjon fortsetter:</a:t>
            </a:r>
            <a:endParaRPr lang="nb-NO" sz="3600" dirty="0"/>
          </a:p>
        </p:txBody>
      </p:sp>
      <p:sp>
        <p:nvSpPr>
          <p:cNvPr id="3" name="Plassholder for innhold 2"/>
          <p:cNvSpPr>
            <a:spLocks noGrp="1"/>
          </p:cNvSpPr>
          <p:nvPr>
            <p:ph idx="1"/>
          </p:nvPr>
        </p:nvSpPr>
        <p:spPr/>
        <p:txBody>
          <a:bodyPr/>
          <a:lstStyle/>
          <a:p>
            <a:pPr marL="0" indent="0">
              <a:buNone/>
            </a:pPr>
            <a:r>
              <a:rPr lang="nb-NO" dirty="0" smtClean="0"/>
              <a:t>3. </a:t>
            </a:r>
            <a:r>
              <a:rPr lang="nb-NO" b="1" dirty="0" smtClean="0"/>
              <a:t>Ytre motivasjon:</a:t>
            </a:r>
          </a:p>
          <a:p>
            <a:r>
              <a:rPr lang="nb-NO" dirty="0" smtClean="0"/>
              <a:t>Motivasjon som ikke er knyttet til jobben/oppgavene, men til belønninger og ytre faktorer, som lønn, bonus, </a:t>
            </a:r>
            <a:r>
              <a:rPr lang="nb-NO" dirty="0" err="1" smtClean="0"/>
              <a:t>goder,status</a:t>
            </a:r>
            <a:r>
              <a:rPr lang="nb-NO" dirty="0" smtClean="0"/>
              <a:t> </a:t>
            </a:r>
            <a:r>
              <a:rPr lang="nb-NO" dirty="0" err="1" smtClean="0"/>
              <a:t>etc</a:t>
            </a:r>
            <a:endParaRPr lang="nb-NO" dirty="0" smtClean="0"/>
          </a:p>
          <a:p>
            <a:r>
              <a:rPr lang="nb-NO" dirty="0" smtClean="0"/>
              <a:t>En rekke godt dokumenterte negative effekter, spesielt over tid</a:t>
            </a:r>
            <a:endParaRPr lang="nb-NO" dirty="0"/>
          </a:p>
        </p:txBody>
      </p:sp>
    </p:spTree>
    <p:extLst>
      <p:ext uri="{BB962C8B-B14F-4D97-AF65-F5344CB8AC3E}">
        <p14:creationId xmlns:p14="http://schemas.microsoft.com/office/powerpoint/2010/main" val="2145600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Noen sitater:</a:t>
            </a:r>
            <a:endParaRPr lang="nb-NO" sz="3600" dirty="0"/>
          </a:p>
        </p:txBody>
      </p:sp>
      <p:sp>
        <p:nvSpPr>
          <p:cNvPr id="3" name="Plassholder for innhold 2"/>
          <p:cNvSpPr>
            <a:spLocks noGrp="1"/>
          </p:cNvSpPr>
          <p:nvPr>
            <p:ph idx="1"/>
          </p:nvPr>
        </p:nvSpPr>
        <p:spPr/>
        <p:txBody>
          <a:bodyPr/>
          <a:lstStyle/>
          <a:p>
            <a:r>
              <a:rPr lang="nb-NO" dirty="0" smtClean="0"/>
              <a:t>«tilhørighet, meningsfull jobb»</a:t>
            </a:r>
          </a:p>
          <a:p>
            <a:r>
              <a:rPr lang="nb-NO" dirty="0" smtClean="0"/>
              <a:t>«ønsker å bidra i et miljø der jeg blir hørt </a:t>
            </a:r>
            <a:r>
              <a:rPr lang="nb-NO" dirty="0" err="1" smtClean="0"/>
              <a:t>pga</a:t>
            </a:r>
            <a:r>
              <a:rPr lang="nb-NO" dirty="0" smtClean="0"/>
              <a:t> min kunnskap, humør og at jeg er jeg»</a:t>
            </a:r>
          </a:p>
          <a:p>
            <a:r>
              <a:rPr lang="nb-NO" dirty="0" smtClean="0"/>
              <a:t>«god ledelse, gode kollegaer, positiv stemning»</a:t>
            </a:r>
          </a:p>
          <a:p>
            <a:r>
              <a:rPr lang="nb-NO" dirty="0" smtClean="0"/>
              <a:t>«blir respektert for den jeg er»</a:t>
            </a:r>
          </a:p>
          <a:p>
            <a:r>
              <a:rPr lang="nb-NO" dirty="0" smtClean="0"/>
              <a:t>« jobben er meningsfull»</a:t>
            </a:r>
          </a:p>
          <a:p>
            <a:r>
              <a:rPr lang="nb-NO" dirty="0" smtClean="0"/>
              <a:t>«får tilbakemeldinger, eks takk for god hjelp»</a:t>
            </a:r>
          </a:p>
          <a:p>
            <a:pPr marL="0" indent="0">
              <a:buNone/>
            </a:pPr>
            <a:endParaRPr lang="nb-NO" dirty="0"/>
          </a:p>
        </p:txBody>
      </p:sp>
    </p:spTree>
    <p:extLst>
      <p:ext uri="{BB962C8B-B14F-4D97-AF65-F5344CB8AC3E}">
        <p14:creationId xmlns:p14="http://schemas.microsoft.com/office/powerpoint/2010/main" val="4104464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Måleindikatorer:</a:t>
            </a:r>
            <a:endParaRPr lang="nb-NO" sz="3600" dirty="0"/>
          </a:p>
        </p:txBody>
      </p:sp>
      <p:sp>
        <p:nvSpPr>
          <p:cNvPr id="3" name="Plassholder for innhold 2"/>
          <p:cNvSpPr>
            <a:spLocks noGrp="1"/>
          </p:cNvSpPr>
          <p:nvPr>
            <p:ph idx="1"/>
          </p:nvPr>
        </p:nvSpPr>
        <p:spPr/>
        <p:txBody>
          <a:bodyPr>
            <a:normAutofit/>
          </a:bodyPr>
          <a:lstStyle/>
          <a:p>
            <a:r>
              <a:rPr lang="nb-NO" sz="2000" dirty="0" smtClean="0"/>
              <a:t>Det gir meg energi å arbeide med oppgaver som kan være til nytte for andre</a:t>
            </a:r>
          </a:p>
          <a:p>
            <a:r>
              <a:rPr lang="nb-NO" sz="2000" dirty="0" smtClean="0"/>
              <a:t>Jeg liker å arbeide med oppgaver som kan være til nytte for andre</a:t>
            </a:r>
          </a:p>
          <a:p>
            <a:r>
              <a:rPr lang="nb-NO" sz="2000" dirty="0" smtClean="0"/>
              <a:t>Jeg foretrekker å arbeide med oppgaver som gjør at jeg kan gjøre noe godt for andre</a:t>
            </a:r>
          </a:p>
          <a:p>
            <a:r>
              <a:rPr lang="nb-NO" sz="2000" dirty="0" smtClean="0"/>
              <a:t>Jeg gjør mitt beste når jeg arbeider med en oppgave som bidrar til at andre får det bedre</a:t>
            </a:r>
          </a:p>
          <a:p>
            <a:r>
              <a:rPr lang="nb-NO" sz="2000" dirty="0" smtClean="0"/>
              <a:t>Det er viktig for meg å ha muligheten til å bruke min kompetanse til å gjøre noe som kan være til nytte for andre</a:t>
            </a:r>
            <a:endParaRPr lang="nb-NO" sz="2000" dirty="0"/>
          </a:p>
        </p:txBody>
      </p:sp>
    </p:spTree>
    <p:extLst>
      <p:ext uri="{BB962C8B-B14F-4D97-AF65-F5344CB8AC3E}">
        <p14:creationId xmlns:p14="http://schemas.microsoft.com/office/powerpoint/2010/main" val="2707354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Forventninger </a:t>
            </a:r>
            <a:endParaRPr lang="nb-NO" sz="3600" dirty="0"/>
          </a:p>
        </p:txBody>
      </p:sp>
      <p:sp>
        <p:nvSpPr>
          <p:cNvPr id="3" name="Plassholder for innhold 2"/>
          <p:cNvSpPr>
            <a:spLocks noGrp="1"/>
          </p:cNvSpPr>
          <p:nvPr>
            <p:ph idx="1"/>
          </p:nvPr>
        </p:nvSpPr>
        <p:spPr/>
        <p:txBody>
          <a:bodyPr/>
          <a:lstStyle/>
          <a:p>
            <a:r>
              <a:rPr lang="nb-NO" dirty="0" smtClean="0"/>
              <a:t>Hva kreves egentlig av meg i min jobb?</a:t>
            </a:r>
          </a:p>
          <a:p>
            <a:r>
              <a:rPr lang="nb-NO" dirty="0" smtClean="0"/>
              <a:t>Hva blir jeg etterspurt på, og blir jeg egentlig spurt om noe?</a:t>
            </a:r>
          </a:p>
          <a:p>
            <a:r>
              <a:rPr lang="nb-NO" dirty="0" smtClean="0"/>
              <a:t>Blir jeg sett?</a:t>
            </a:r>
            <a:endParaRPr lang="nb-NO" dirty="0"/>
          </a:p>
        </p:txBody>
      </p:sp>
    </p:spTree>
    <p:extLst>
      <p:ext uri="{BB962C8B-B14F-4D97-AF65-F5344CB8AC3E}">
        <p14:creationId xmlns:p14="http://schemas.microsoft.com/office/powerpoint/2010/main" val="375812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  Roller</a:t>
            </a:r>
            <a:endParaRPr lang="nb-NO" sz="3600" dirty="0"/>
          </a:p>
        </p:txBody>
      </p:sp>
      <p:sp>
        <p:nvSpPr>
          <p:cNvPr id="3" name="Plassholder for innhold 2"/>
          <p:cNvSpPr>
            <a:spLocks noGrp="1"/>
          </p:cNvSpPr>
          <p:nvPr>
            <p:ph idx="1"/>
          </p:nvPr>
        </p:nvSpPr>
        <p:spPr/>
        <p:txBody>
          <a:bodyPr/>
          <a:lstStyle/>
          <a:p>
            <a:r>
              <a:rPr lang="nb-NO" dirty="0" smtClean="0"/>
              <a:t>Viktig at vi har fokus på vår rolle og ikke bekymrer oss over oppgaver andre skal utøve, eks ledelsen</a:t>
            </a:r>
            <a:endParaRPr lang="nb-NO" dirty="0"/>
          </a:p>
        </p:txBody>
      </p:sp>
    </p:spTree>
    <p:extLst>
      <p:ext uri="{BB962C8B-B14F-4D97-AF65-F5344CB8AC3E}">
        <p14:creationId xmlns:p14="http://schemas.microsoft.com/office/powerpoint/2010/main" val="677988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477838"/>
            <a:ext cx="7267575"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26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 Eksempel fra Lillehammer sykehus</a:t>
            </a:r>
            <a:endParaRPr lang="nb-NO" sz="3600" dirty="0"/>
          </a:p>
        </p:txBody>
      </p:sp>
      <p:sp>
        <p:nvSpPr>
          <p:cNvPr id="3" name="Plassholder for innhold 2"/>
          <p:cNvSpPr>
            <a:spLocks noGrp="1"/>
          </p:cNvSpPr>
          <p:nvPr>
            <p:ph idx="1"/>
          </p:nvPr>
        </p:nvSpPr>
        <p:spPr/>
        <p:txBody>
          <a:bodyPr/>
          <a:lstStyle/>
          <a:p>
            <a:r>
              <a:rPr lang="nb-NO" dirty="0" smtClean="0"/>
              <a:t>Opprettet refleksjonsgrupper i nesten alle avdelinger</a:t>
            </a:r>
          </a:p>
          <a:p>
            <a:r>
              <a:rPr lang="nb-NO" dirty="0" smtClean="0"/>
              <a:t>Avdelingen har sin ressursperson som «styrer» refleksjonstimen</a:t>
            </a:r>
          </a:p>
          <a:p>
            <a:endParaRPr lang="nb-NO" dirty="0"/>
          </a:p>
        </p:txBody>
      </p:sp>
    </p:spTree>
    <p:extLst>
      <p:ext uri="{BB962C8B-B14F-4D97-AF65-F5344CB8AC3E}">
        <p14:creationId xmlns:p14="http://schemas.microsoft.com/office/powerpoint/2010/main" val="563040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Hva er refleksjon?</a:t>
            </a:r>
            <a:endParaRPr lang="nb-NO" sz="3600" dirty="0"/>
          </a:p>
        </p:txBody>
      </p:sp>
      <p:sp>
        <p:nvSpPr>
          <p:cNvPr id="3" name="Plassholder for innhold 2"/>
          <p:cNvSpPr>
            <a:spLocks noGrp="1"/>
          </p:cNvSpPr>
          <p:nvPr>
            <p:ph idx="1"/>
          </p:nvPr>
        </p:nvSpPr>
        <p:spPr/>
        <p:txBody>
          <a:bodyPr>
            <a:normAutofit fontScale="92500" lnSpcReduction="20000"/>
          </a:bodyPr>
          <a:lstStyle/>
          <a:p>
            <a:pPr marL="0" indent="0">
              <a:buNone/>
            </a:pPr>
            <a:endParaRPr lang="nb-NO" dirty="0"/>
          </a:p>
          <a:p>
            <a:r>
              <a:rPr lang="nb-NO" dirty="0"/>
              <a:t>Begrepet refleksjon betyr tilbakeblikk ettertanke eller overveielse </a:t>
            </a:r>
          </a:p>
          <a:p>
            <a:r>
              <a:rPr lang="nb-NO" dirty="0"/>
              <a:t>Verbet å reflektere betyr å overveie, tenke over, svare, reagere </a:t>
            </a:r>
          </a:p>
          <a:p>
            <a:r>
              <a:rPr lang="nb-NO" dirty="0"/>
              <a:t>Å være bevisst på egne holdninger, tanker og følelser i møte med andre mennesker</a:t>
            </a:r>
          </a:p>
          <a:p>
            <a:endParaRPr lang="nb-NO" dirty="0"/>
          </a:p>
          <a:p>
            <a:r>
              <a:rPr lang="nb-NO" i="1" dirty="0"/>
              <a:t>... Å speile seg selv </a:t>
            </a:r>
            <a:endParaRPr lang="nb-NO" dirty="0"/>
          </a:p>
          <a:p>
            <a:endParaRPr lang="nb-NO" dirty="0"/>
          </a:p>
          <a:p>
            <a:endParaRPr lang="nb-NO" dirty="0"/>
          </a:p>
        </p:txBody>
      </p:sp>
    </p:spTree>
    <p:extLst>
      <p:ext uri="{BB962C8B-B14F-4D97-AF65-F5344CB8AC3E}">
        <p14:creationId xmlns:p14="http://schemas.microsoft.com/office/powerpoint/2010/main" val="2062353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Hvorfor refleksjon</a:t>
            </a:r>
            <a:endParaRPr lang="nb-NO" sz="3600" dirty="0"/>
          </a:p>
        </p:txBody>
      </p:sp>
      <p:sp>
        <p:nvSpPr>
          <p:cNvPr id="3" name="Plassholder for innhold 2"/>
          <p:cNvSpPr>
            <a:spLocks noGrp="1"/>
          </p:cNvSpPr>
          <p:nvPr>
            <p:ph idx="1"/>
          </p:nvPr>
        </p:nvSpPr>
        <p:spPr>
          <a:xfrm>
            <a:off x="395536" y="1437653"/>
            <a:ext cx="8229600" cy="3291840"/>
          </a:xfrm>
        </p:spPr>
        <p:txBody>
          <a:bodyPr/>
          <a:lstStyle/>
          <a:p>
            <a:r>
              <a:rPr lang="nb-NO" dirty="0"/>
              <a:t>For når Man er en Bjørn med Bare Liten Forstand, og Man tenker på Ting, så er det ofte at Tingen kjennes mye lurere ut når den er inni deg enn når den kommer ut og andre kan se på den ”</a:t>
            </a:r>
          </a:p>
          <a:p>
            <a:endParaRPr lang="nb-NO" dirty="0"/>
          </a:p>
          <a:p>
            <a:endParaRPr lang="nb-NO" dirty="0"/>
          </a:p>
        </p:txBody>
      </p:sp>
      <p:pic>
        <p:nvPicPr>
          <p:cNvPr id="4" name="Picture 2"/>
          <p:cNvPicPr>
            <a:picLocks noChangeAspect="1" noChangeArrowheads="1"/>
          </p:cNvPicPr>
          <p:nvPr/>
        </p:nvPicPr>
        <p:blipFill>
          <a:blip r:embed="rId3" cstate="print"/>
          <a:srcRect/>
          <a:stretch>
            <a:fillRect/>
          </a:stretch>
        </p:blipFill>
        <p:spPr bwMode="auto">
          <a:xfrm>
            <a:off x="5652120" y="2643758"/>
            <a:ext cx="1728589" cy="2085735"/>
          </a:xfrm>
          <a:prstGeom prst="rect">
            <a:avLst/>
          </a:prstGeom>
          <a:ln w="9525">
            <a:noFill/>
            <a:miter lim="800000"/>
            <a:headEnd/>
            <a:tailEnd/>
          </a:ln>
          <a:effectLst>
            <a:outerShdw blurRad="50800" dist="50800" dir="5400000" algn="ctr" rotWithShape="0">
              <a:schemeClr val="bg1"/>
            </a:outerShdw>
          </a:effectLst>
        </p:spPr>
      </p:pic>
    </p:spTree>
    <p:extLst>
      <p:ext uri="{BB962C8B-B14F-4D97-AF65-F5344CB8AC3E}">
        <p14:creationId xmlns:p14="http://schemas.microsoft.com/office/powerpoint/2010/main" val="4236140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Betydningen av refleksjon?</a:t>
            </a:r>
            <a:endParaRPr lang="nb-NO" sz="3600" dirty="0"/>
          </a:p>
        </p:txBody>
      </p:sp>
      <p:sp>
        <p:nvSpPr>
          <p:cNvPr id="3" name="Plassholder for innhold 2"/>
          <p:cNvSpPr>
            <a:spLocks noGrp="1"/>
          </p:cNvSpPr>
          <p:nvPr>
            <p:ph idx="1"/>
          </p:nvPr>
        </p:nvSpPr>
        <p:spPr/>
        <p:txBody>
          <a:bodyPr>
            <a:normAutofit fontScale="85000" lnSpcReduction="20000"/>
          </a:bodyPr>
          <a:lstStyle/>
          <a:p>
            <a:r>
              <a:rPr lang="nb-NO" dirty="0"/>
              <a:t>Å tørre og stille spørsmål ved egen praksis hjelper oss til å forbedre praksis </a:t>
            </a:r>
          </a:p>
          <a:p>
            <a:endParaRPr lang="nb-NO" dirty="0"/>
          </a:p>
          <a:p>
            <a:r>
              <a:rPr lang="nb-NO" dirty="0"/>
              <a:t>Refleksjon er nødvendig for å høyne faglig kvalitet og sikre at brukere/pårørendes behov blir godt ivaretatt </a:t>
            </a:r>
          </a:p>
          <a:p>
            <a:endParaRPr lang="nb-NO" dirty="0"/>
          </a:p>
          <a:p>
            <a:r>
              <a:rPr lang="nb-NO" dirty="0"/>
              <a:t>Refleksjon hjelper oss til å oppdage og tenke nytt! </a:t>
            </a:r>
          </a:p>
          <a:p>
            <a:endParaRPr lang="nb-NO" dirty="0"/>
          </a:p>
          <a:p>
            <a:r>
              <a:rPr lang="nb-NO" dirty="0" smtClean="0"/>
              <a:t>Finne </a:t>
            </a:r>
            <a:r>
              <a:rPr lang="nb-NO" dirty="0"/>
              <a:t>alternative måter å handle og samhandle på i vanskelige situasjoner</a:t>
            </a:r>
          </a:p>
          <a:p>
            <a:endParaRPr lang="nb-NO" dirty="0"/>
          </a:p>
        </p:txBody>
      </p:sp>
    </p:spTree>
    <p:extLst>
      <p:ext uri="{BB962C8B-B14F-4D97-AF65-F5344CB8AC3E}">
        <p14:creationId xmlns:p14="http://schemas.microsoft.com/office/powerpoint/2010/main" val="738917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err="1" smtClean="0"/>
              <a:t>Suksesskriterie</a:t>
            </a:r>
            <a:endParaRPr lang="nb-NO" sz="3600" dirty="0"/>
          </a:p>
        </p:txBody>
      </p:sp>
      <p:sp>
        <p:nvSpPr>
          <p:cNvPr id="3" name="Plassholder for innhold 2"/>
          <p:cNvSpPr>
            <a:spLocks noGrp="1"/>
          </p:cNvSpPr>
          <p:nvPr>
            <p:ph idx="1"/>
          </p:nvPr>
        </p:nvSpPr>
        <p:spPr/>
        <p:txBody>
          <a:bodyPr/>
          <a:lstStyle/>
          <a:p>
            <a:r>
              <a:rPr lang="nb-NO" dirty="0"/>
              <a:t>FORANKRING OG LEDELSE </a:t>
            </a:r>
          </a:p>
          <a:p>
            <a:r>
              <a:rPr lang="nb-NO" dirty="0"/>
              <a:t>Tilretteleggende ledelse, organisering og planlegging er avgjørende! </a:t>
            </a:r>
          </a:p>
          <a:p>
            <a:endParaRPr lang="nb-NO" dirty="0"/>
          </a:p>
          <a:p>
            <a:pPr marL="0" indent="0">
              <a:buNone/>
            </a:pPr>
            <a:endParaRPr lang="nb-NO" dirty="0"/>
          </a:p>
        </p:txBody>
      </p:sp>
    </p:spTree>
    <p:extLst>
      <p:ext uri="{BB962C8B-B14F-4D97-AF65-F5344CB8AC3E}">
        <p14:creationId xmlns:p14="http://schemas.microsoft.com/office/powerpoint/2010/main" val="2441738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a:t>Skriftlig plan:</a:t>
            </a:r>
          </a:p>
        </p:txBody>
      </p:sp>
      <p:sp>
        <p:nvSpPr>
          <p:cNvPr id="3" name="Plassholder for innhold 2"/>
          <p:cNvSpPr>
            <a:spLocks noGrp="1"/>
          </p:cNvSpPr>
          <p:nvPr>
            <p:ph idx="1"/>
          </p:nvPr>
        </p:nvSpPr>
        <p:spPr/>
        <p:txBody>
          <a:bodyPr>
            <a:noAutofit/>
          </a:bodyPr>
          <a:lstStyle/>
          <a:p>
            <a:r>
              <a:rPr lang="nb-NO" sz="2000" dirty="0"/>
              <a:t>HVEM: Antall deltakere, gruppas sammensetning / tverrfaglighet, fast gruppe, eller de som er på jobb? Skal leder delta? Hva med medarbeidere som ikke vil - men som kan trenge det? </a:t>
            </a:r>
          </a:p>
          <a:p>
            <a:endParaRPr lang="nb-NO" sz="2000" dirty="0"/>
          </a:p>
          <a:p>
            <a:r>
              <a:rPr lang="nb-NO" sz="2000" dirty="0"/>
              <a:t>HVORDAN/HVA: Innhold, agenda, metode(r). Forberedelse eller ikke fra deltakerne? Hva skal vi snakke om? Kjøreregler? </a:t>
            </a:r>
          </a:p>
          <a:p>
            <a:endParaRPr lang="nb-NO" sz="2000" dirty="0"/>
          </a:p>
          <a:p>
            <a:r>
              <a:rPr lang="nb-NO" sz="2000" dirty="0"/>
              <a:t>Styrt refleksjon med tema eller ordet fritt? </a:t>
            </a:r>
          </a:p>
          <a:p>
            <a:r>
              <a:rPr lang="nb-NO" sz="2000" dirty="0"/>
              <a:t>HVOR: Sted er avgjørende. Sørg for at det ikke er avbrudd, tenkt igjennom sted opp mot metode. Hvordan skal deltakerne sitte? </a:t>
            </a:r>
          </a:p>
          <a:p>
            <a:pPr marL="0" indent="0">
              <a:buNone/>
            </a:pPr>
            <a:endParaRPr lang="nb-NO" sz="2000" dirty="0"/>
          </a:p>
        </p:txBody>
      </p:sp>
    </p:spTree>
    <p:extLst>
      <p:ext uri="{BB962C8B-B14F-4D97-AF65-F5344CB8AC3E}">
        <p14:creationId xmlns:p14="http://schemas.microsoft.com/office/powerpoint/2010/main" val="14270656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a:t>Skriftlig plan fortsetter</a:t>
            </a:r>
          </a:p>
        </p:txBody>
      </p:sp>
      <p:sp>
        <p:nvSpPr>
          <p:cNvPr id="3" name="Plassholder for innhold 2"/>
          <p:cNvSpPr>
            <a:spLocks noGrp="1"/>
          </p:cNvSpPr>
          <p:nvPr>
            <p:ph idx="1"/>
          </p:nvPr>
        </p:nvSpPr>
        <p:spPr/>
        <p:txBody>
          <a:bodyPr>
            <a:normAutofit fontScale="85000" lnSpcReduction="20000"/>
          </a:bodyPr>
          <a:lstStyle/>
          <a:p>
            <a:r>
              <a:rPr lang="nb-NO" dirty="0"/>
              <a:t>MÅL: Hva er avdelingens mål for refleksjonstiden? Avklar </a:t>
            </a:r>
          </a:p>
          <a:p>
            <a:r>
              <a:rPr lang="nb-NO" dirty="0"/>
              <a:t>forventninger! Plan for evaluering? </a:t>
            </a:r>
          </a:p>
          <a:p>
            <a:r>
              <a:rPr lang="nb-NO" dirty="0"/>
              <a:t>HYPPIGHET: Regelmessighet: ukentlig, hver 14. dag, en gang i måneden?</a:t>
            </a:r>
          </a:p>
          <a:p>
            <a:endParaRPr lang="nb-NO" dirty="0"/>
          </a:p>
          <a:p>
            <a:r>
              <a:rPr lang="nb-NO" dirty="0"/>
              <a:t>Tidsperiode/antall ganger? </a:t>
            </a:r>
          </a:p>
          <a:p>
            <a:r>
              <a:rPr lang="nb-NO" dirty="0"/>
              <a:t>TIDSRAMME: Bør være fast. Ikke sett av for lang tid! Kvaliteten er viktigst. Anbefaler 30 min – 60 min </a:t>
            </a:r>
          </a:p>
          <a:p>
            <a:endParaRPr lang="nb-NO" dirty="0"/>
          </a:p>
          <a:p>
            <a:r>
              <a:rPr lang="nb-NO" dirty="0"/>
              <a:t>LEDELSE: Ledelse av tiden må være avtalt og tydelig </a:t>
            </a:r>
          </a:p>
          <a:p>
            <a:endParaRPr lang="nb-NO" dirty="0"/>
          </a:p>
        </p:txBody>
      </p:sp>
    </p:spTree>
    <p:extLst>
      <p:ext uri="{BB962C8B-B14F-4D97-AF65-F5344CB8AC3E}">
        <p14:creationId xmlns:p14="http://schemas.microsoft.com/office/powerpoint/2010/main" val="321504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a:t>Hvordan finner vi tid til det?</a:t>
            </a:r>
          </a:p>
        </p:txBody>
      </p:sp>
      <p:sp>
        <p:nvSpPr>
          <p:cNvPr id="3" name="Plassholder for innhold 2"/>
          <p:cNvSpPr>
            <a:spLocks noGrp="1"/>
          </p:cNvSpPr>
          <p:nvPr>
            <p:ph idx="1"/>
          </p:nvPr>
        </p:nvSpPr>
        <p:spPr/>
        <p:txBody>
          <a:bodyPr>
            <a:normAutofit lnSpcReduction="10000"/>
          </a:bodyPr>
          <a:lstStyle/>
          <a:p>
            <a:r>
              <a:rPr lang="nb-NO" sz="2000" dirty="0" smtClean="0"/>
              <a:t>Refleksjon trenger ikke ta lang tid – ikke gjør det for vanskelig</a:t>
            </a:r>
          </a:p>
          <a:p>
            <a:r>
              <a:rPr lang="nb-NO" sz="2000" dirty="0" smtClean="0"/>
              <a:t>Etablere ny møteplass eller benytte allerede eksisterende møteplasser?</a:t>
            </a:r>
          </a:p>
          <a:p>
            <a:r>
              <a:rPr lang="nb-NO" sz="2000" dirty="0" smtClean="0"/>
              <a:t>Eksisterende møteplasser – hva snakker vi egentlig om?</a:t>
            </a:r>
          </a:p>
          <a:p>
            <a:r>
              <a:rPr lang="nb-NO" sz="2000" dirty="0" smtClean="0"/>
              <a:t>Sett fokus for eksempel i en rapport  eller personalmøte</a:t>
            </a:r>
          </a:p>
          <a:p>
            <a:r>
              <a:rPr lang="nb-NO" sz="2000" dirty="0" smtClean="0"/>
              <a:t>- morgenrefleksjon, refleksjonslunsj</a:t>
            </a:r>
          </a:p>
          <a:p>
            <a:r>
              <a:rPr lang="nb-NO" sz="2000" dirty="0" smtClean="0"/>
              <a:t>- bruk yrkesetiske retningslinjer</a:t>
            </a:r>
          </a:p>
          <a:p>
            <a:r>
              <a:rPr lang="nb-NO" sz="2000" dirty="0" smtClean="0"/>
              <a:t>- velg et tema</a:t>
            </a:r>
          </a:p>
          <a:p>
            <a:r>
              <a:rPr lang="nb-NO" sz="2000" dirty="0" smtClean="0"/>
              <a:t>- personalet tar opp sine spørsmål/pas historier/case</a:t>
            </a:r>
          </a:p>
          <a:p>
            <a:r>
              <a:rPr lang="nb-NO" sz="2000" dirty="0" smtClean="0"/>
              <a:t>- « etikk håndboka»  gir praktiske og praksisnære eksempler</a:t>
            </a:r>
            <a:endParaRPr lang="nb-NO" sz="2000" dirty="0"/>
          </a:p>
        </p:txBody>
      </p:sp>
    </p:spTree>
    <p:extLst>
      <p:ext uri="{BB962C8B-B14F-4D97-AF65-F5344CB8AC3E}">
        <p14:creationId xmlns:p14="http://schemas.microsoft.com/office/powerpoint/2010/main" val="3304838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Å lede til refleksjon</a:t>
            </a:r>
            <a:endParaRPr lang="nb-NO" sz="3600" dirty="0"/>
          </a:p>
        </p:txBody>
      </p:sp>
      <p:sp>
        <p:nvSpPr>
          <p:cNvPr id="3" name="Plassholder for innhold 2"/>
          <p:cNvSpPr>
            <a:spLocks noGrp="1"/>
          </p:cNvSpPr>
          <p:nvPr>
            <p:ph idx="1"/>
          </p:nvPr>
        </p:nvSpPr>
        <p:spPr/>
        <p:txBody>
          <a:bodyPr>
            <a:normAutofit/>
          </a:bodyPr>
          <a:lstStyle/>
          <a:p>
            <a:r>
              <a:rPr lang="nb-NO" sz="2400" dirty="0" smtClean="0"/>
              <a:t>Å ha en plan for tiden</a:t>
            </a:r>
          </a:p>
          <a:p>
            <a:r>
              <a:rPr lang="nb-NO" sz="2400" dirty="0" smtClean="0"/>
              <a:t>Å forankre refleksjonstiden og planlegge sammen med leder</a:t>
            </a:r>
          </a:p>
          <a:p>
            <a:r>
              <a:rPr lang="nb-NO" sz="2400" dirty="0" smtClean="0"/>
              <a:t>Bruk verktøy – bli kjent med noen og gjør de til dine egne</a:t>
            </a:r>
          </a:p>
          <a:p>
            <a:r>
              <a:rPr lang="nb-NO" sz="2400" dirty="0" smtClean="0"/>
              <a:t>Lær deg noen spørsmålsformuleringer</a:t>
            </a:r>
          </a:p>
          <a:p>
            <a:r>
              <a:rPr lang="nb-NO" sz="2400" dirty="0" smtClean="0"/>
              <a:t>Den som leder tiden har ikke svarene, men er en ressurs for at gruppa skal reflektere sammen</a:t>
            </a:r>
            <a:endParaRPr lang="nb-NO" sz="2400" dirty="0"/>
          </a:p>
        </p:txBody>
      </p:sp>
    </p:spTree>
    <p:extLst>
      <p:ext uri="{BB962C8B-B14F-4D97-AF65-F5344CB8AC3E}">
        <p14:creationId xmlns:p14="http://schemas.microsoft.com/office/powerpoint/2010/main" val="948980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Etikk i praksis</a:t>
            </a:r>
            <a:endParaRPr lang="nb-NO" sz="3600" dirty="0"/>
          </a:p>
        </p:txBody>
      </p:sp>
      <p:sp>
        <p:nvSpPr>
          <p:cNvPr id="3" name="Plassholder for innhold 2"/>
          <p:cNvSpPr>
            <a:spLocks noGrp="1"/>
          </p:cNvSpPr>
          <p:nvPr>
            <p:ph idx="1"/>
          </p:nvPr>
        </p:nvSpPr>
        <p:spPr/>
        <p:txBody>
          <a:bodyPr>
            <a:normAutofit/>
          </a:bodyPr>
          <a:lstStyle/>
          <a:p>
            <a:r>
              <a:rPr lang="nb-NO" sz="2800" dirty="0" smtClean="0"/>
              <a:t>Det handler om de mange enkeltvalg som gjøres hver dag i praksis, og hvordan den enkelte medarbeider bør handle for å gi best mulig helsehjelp og ivareta utsatte brukeres integritet, verdighet og behov for trygghet</a:t>
            </a:r>
            <a:endParaRPr lang="nb-NO" sz="2800" dirty="0"/>
          </a:p>
        </p:txBody>
      </p:sp>
    </p:spTree>
    <p:extLst>
      <p:ext uri="{BB962C8B-B14F-4D97-AF65-F5344CB8AC3E}">
        <p14:creationId xmlns:p14="http://schemas.microsoft.com/office/powerpoint/2010/main" val="2279368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23478"/>
            <a:ext cx="8229600" cy="1261838"/>
          </a:xfrm>
        </p:spPr>
        <p:txBody>
          <a:bodyPr>
            <a:normAutofit/>
          </a:bodyPr>
          <a:lstStyle/>
          <a:p>
            <a:r>
              <a:rPr lang="nb-NO" sz="3600" dirty="0" smtClean="0"/>
              <a:t>Hvilken verdi har det at jeg går på jobb?</a:t>
            </a:r>
            <a:endParaRPr lang="nb-NO" sz="3600" dirty="0"/>
          </a:p>
        </p:txBody>
      </p:sp>
      <p:sp>
        <p:nvSpPr>
          <p:cNvPr id="3" name="Plassholder for innhold 2"/>
          <p:cNvSpPr>
            <a:spLocks noGrp="1"/>
          </p:cNvSpPr>
          <p:nvPr>
            <p:ph idx="1"/>
          </p:nvPr>
        </p:nvSpPr>
        <p:spPr/>
        <p:txBody>
          <a:bodyPr/>
          <a:lstStyle/>
          <a:p>
            <a:r>
              <a:rPr lang="nb-NO" dirty="0" smtClean="0"/>
              <a:t>Verdier</a:t>
            </a:r>
          </a:p>
          <a:p>
            <a:r>
              <a:rPr lang="nb-NO" dirty="0" smtClean="0"/>
              <a:t>Valg</a:t>
            </a:r>
          </a:p>
          <a:p>
            <a:r>
              <a:rPr lang="nb-NO" dirty="0" smtClean="0"/>
              <a:t>Holdninger og hverdagskultur</a:t>
            </a:r>
          </a:p>
          <a:p>
            <a:r>
              <a:rPr lang="nb-NO" dirty="0" smtClean="0"/>
              <a:t>Motivasjon </a:t>
            </a:r>
          </a:p>
          <a:p>
            <a:r>
              <a:rPr lang="nb-NO" dirty="0" smtClean="0"/>
              <a:t>Hva kan vi få til i praksis?  eks fra Lillehammer</a:t>
            </a:r>
          </a:p>
          <a:p>
            <a:pPr marL="0" indent="0">
              <a:buNone/>
            </a:pPr>
            <a:endParaRPr lang="nb-NO" dirty="0"/>
          </a:p>
        </p:txBody>
      </p:sp>
    </p:spTree>
    <p:extLst>
      <p:ext uri="{BB962C8B-B14F-4D97-AF65-F5344CB8AC3E}">
        <p14:creationId xmlns:p14="http://schemas.microsoft.com/office/powerpoint/2010/main" val="3562624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sz="4800" dirty="0" smtClean="0"/>
              <a:t>Takk for oppmerksomheten!!</a:t>
            </a:r>
            <a:endParaRPr lang="nb-NO" sz="4800" dirty="0"/>
          </a:p>
        </p:txBody>
      </p:sp>
      <p:sp>
        <p:nvSpPr>
          <p:cNvPr id="3" name="Undertittel 2"/>
          <p:cNvSpPr>
            <a:spLocks noGrp="1"/>
          </p:cNvSpPr>
          <p:nvPr>
            <p:ph type="subTitle" idx="1"/>
          </p:nvPr>
        </p:nvSpPr>
        <p:spPr/>
        <p:txBody>
          <a:bodyPr/>
          <a:lstStyle/>
          <a:p>
            <a:endParaRPr lang="nb-NO" dirty="0"/>
          </a:p>
        </p:txBody>
      </p:sp>
    </p:spTree>
    <p:extLst>
      <p:ext uri="{BB962C8B-B14F-4D97-AF65-F5344CB8AC3E}">
        <p14:creationId xmlns:p14="http://schemas.microsoft.com/office/powerpoint/2010/main" val="3825093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Verdier</a:t>
            </a:r>
            <a:endParaRPr lang="nb-NO" sz="3600" dirty="0"/>
          </a:p>
        </p:txBody>
      </p:sp>
      <p:sp>
        <p:nvSpPr>
          <p:cNvPr id="3" name="Plassholder for innhold 2"/>
          <p:cNvSpPr>
            <a:spLocks noGrp="1"/>
          </p:cNvSpPr>
          <p:nvPr>
            <p:ph idx="1"/>
          </p:nvPr>
        </p:nvSpPr>
        <p:spPr/>
        <p:txBody>
          <a:bodyPr/>
          <a:lstStyle/>
          <a:p>
            <a:r>
              <a:rPr lang="nb-NO" dirty="0" smtClean="0"/>
              <a:t>Hvorfor har vi verdier?</a:t>
            </a:r>
          </a:p>
          <a:p>
            <a:pPr>
              <a:buFontTx/>
              <a:buChar char="-"/>
            </a:pPr>
            <a:r>
              <a:rPr lang="nb-NO" dirty="0" smtClean="0"/>
              <a:t>Verdier er et sett formuleringer som klargjør hva vi tror på (hvordan vi skal handle, hvordan vi skal være)</a:t>
            </a:r>
          </a:p>
          <a:p>
            <a:pPr>
              <a:buFontTx/>
              <a:buChar char="-"/>
            </a:pPr>
            <a:r>
              <a:rPr lang="nb-NO" dirty="0" smtClean="0"/>
              <a:t>Verdier er en viktig basis i utviklingen av samspill </a:t>
            </a:r>
          </a:p>
          <a:p>
            <a:pPr>
              <a:buFontTx/>
              <a:buChar char="-"/>
            </a:pPr>
            <a:r>
              <a:rPr lang="nb-NO" dirty="0" smtClean="0"/>
              <a:t>Godt samspill er avhengig av at verdier blir forstått og etterlevd i organisasjonen</a:t>
            </a:r>
            <a:endParaRPr lang="nb-NO" dirty="0"/>
          </a:p>
        </p:txBody>
      </p:sp>
    </p:spTree>
    <p:extLst>
      <p:ext uri="{BB962C8B-B14F-4D97-AF65-F5344CB8AC3E}">
        <p14:creationId xmlns:p14="http://schemas.microsoft.com/office/powerpoint/2010/main" val="378616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Verdier fortsetter</a:t>
            </a:r>
            <a:endParaRPr lang="nb-NO" sz="3600" dirty="0"/>
          </a:p>
        </p:txBody>
      </p:sp>
      <p:sp>
        <p:nvSpPr>
          <p:cNvPr id="3" name="Plassholder for innhold 2"/>
          <p:cNvSpPr>
            <a:spLocks noGrp="1"/>
          </p:cNvSpPr>
          <p:nvPr>
            <p:ph idx="1"/>
          </p:nvPr>
        </p:nvSpPr>
        <p:spPr>
          <a:xfrm>
            <a:off x="467544" y="1419622"/>
            <a:ext cx="8229600" cy="3208372"/>
          </a:xfrm>
        </p:spPr>
        <p:txBody>
          <a:bodyPr>
            <a:normAutofit fontScale="77500" lnSpcReduction="20000"/>
          </a:bodyPr>
          <a:lstStyle/>
          <a:p>
            <a:r>
              <a:rPr lang="nb-NO" dirty="0"/>
              <a:t>Kvaliteter </a:t>
            </a:r>
          </a:p>
          <a:p>
            <a:r>
              <a:rPr lang="nb-NO" dirty="0"/>
              <a:t>–Åpenhet ,ærlighet, helse, respekt … </a:t>
            </a:r>
          </a:p>
          <a:p>
            <a:r>
              <a:rPr lang="nb-NO" dirty="0"/>
              <a:t>Aktiviteter </a:t>
            </a:r>
          </a:p>
          <a:p>
            <a:r>
              <a:rPr lang="nb-NO" dirty="0"/>
              <a:t>–Det vil liker å gjøre </a:t>
            </a:r>
          </a:p>
          <a:p>
            <a:r>
              <a:rPr lang="nb-NO" dirty="0"/>
              <a:t>Personer og ting </a:t>
            </a:r>
          </a:p>
          <a:p>
            <a:r>
              <a:rPr lang="nb-NO" dirty="0"/>
              <a:t>–Barn, bil, penger ….. </a:t>
            </a:r>
          </a:p>
          <a:p>
            <a:endParaRPr lang="nb-NO" dirty="0"/>
          </a:p>
          <a:p>
            <a:r>
              <a:rPr lang="nb-NO" b="1" dirty="0"/>
              <a:t>Moralske verdier (Dygd) </a:t>
            </a:r>
          </a:p>
          <a:p>
            <a:r>
              <a:rPr lang="nb-NO" dirty="0"/>
              <a:t>Kvaliteter, egenskaper eller kjennetegn ved relasjoner og handlinger tilpasset samtiden. </a:t>
            </a:r>
          </a:p>
          <a:p>
            <a:endParaRPr lang="nb-NO" dirty="0"/>
          </a:p>
        </p:txBody>
      </p:sp>
    </p:spTree>
    <p:extLst>
      <p:ext uri="{BB962C8B-B14F-4D97-AF65-F5344CB8AC3E}">
        <p14:creationId xmlns:p14="http://schemas.microsoft.com/office/powerpoint/2010/main" val="754978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Helseforetakets verdier</a:t>
            </a:r>
            <a:endParaRPr lang="nb-NO" sz="3600" dirty="0"/>
          </a:p>
        </p:txBody>
      </p:sp>
      <p:sp>
        <p:nvSpPr>
          <p:cNvPr id="3" name="Plassholder for innhold 2"/>
          <p:cNvSpPr>
            <a:spLocks noGrp="1"/>
          </p:cNvSpPr>
          <p:nvPr>
            <p:ph idx="1"/>
          </p:nvPr>
        </p:nvSpPr>
        <p:spPr/>
        <p:txBody>
          <a:bodyPr/>
          <a:lstStyle/>
          <a:p>
            <a:r>
              <a:rPr lang="nb-NO" dirty="0" smtClean="0"/>
              <a:t>Omsorg</a:t>
            </a:r>
          </a:p>
          <a:p>
            <a:r>
              <a:rPr lang="nb-NO" dirty="0" smtClean="0"/>
              <a:t>Tilstedeværelse</a:t>
            </a:r>
          </a:p>
          <a:p>
            <a:r>
              <a:rPr lang="nb-NO" dirty="0" smtClean="0"/>
              <a:t>Trygghet</a:t>
            </a:r>
            <a:endParaRPr lang="nb-NO" dirty="0"/>
          </a:p>
        </p:txBody>
      </p:sp>
    </p:spTree>
    <p:extLst>
      <p:ext uri="{BB962C8B-B14F-4D97-AF65-F5344CB8AC3E}">
        <p14:creationId xmlns:p14="http://schemas.microsoft.com/office/powerpoint/2010/main" val="147648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smtClean="0"/>
              <a:t>Verdibasert ledelse, hva vil det si?</a:t>
            </a:r>
            <a:endParaRPr lang="nb-NO" sz="3600" dirty="0"/>
          </a:p>
        </p:txBody>
      </p:sp>
      <p:sp>
        <p:nvSpPr>
          <p:cNvPr id="3" name="Plassholder for innhold 2"/>
          <p:cNvSpPr>
            <a:spLocks noGrp="1"/>
          </p:cNvSpPr>
          <p:nvPr>
            <p:ph idx="1"/>
          </p:nvPr>
        </p:nvSpPr>
        <p:spPr/>
        <p:txBody>
          <a:bodyPr/>
          <a:lstStyle/>
          <a:p>
            <a:r>
              <a:rPr lang="nb-NO" dirty="0" smtClean="0"/>
              <a:t>Ledelse er et etisk prosjekt</a:t>
            </a:r>
          </a:p>
          <a:p>
            <a:r>
              <a:rPr lang="nb-NO" dirty="0" smtClean="0"/>
              <a:t>Arbeidsglede fremmer moralsk praksis- og omvendt</a:t>
            </a:r>
          </a:p>
          <a:p>
            <a:r>
              <a:rPr lang="nb-NO" dirty="0" smtClean="0"/>
              <a:t>Systematisk verdiarbeid og kulturutvikling reduserer sykefraværet, humanitet fremmer kvalitet og det lønner seg – også økonomisk </a:t>
            </a:r>
          </a:p>
          <a:p>
            <a:r>
              <a:rPr lang="nb-NO" dirty="0" smtClean="0"/>
              <a:t>Være glad i mennesker!</a:t>
            </a:r>
            <a:endParaRPr lang="nb-NO" dirty="0"/>
          </a:p>
        </p:txBody>
      </p:sp>
    </p:spTree>
    <p:extLst>
      <p:ext uri="{BB962C8B-B14F-4D97-AF65-F5344CB8AC3E}">
        <p14:creationId xmlns:p14="http://schemas.microsoft.com/office/powerpoint/2010/main" val="3722463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200" dirty="0" smtClean="0"/>
              <a:t> </a:t>
            </a:r>
            <a:r>
              <a:rPr lang="nb-NO" sz="3600" dirty="0" smtClean="0"/>
              <a:t>Holdninger og hverdagskultur</a:t>
            </a:r>
            <a:endParaRPr lang="nb-NO" sz="3600" dirty="0"/>
          </a:p>
        </p:txBody>
      </p:sp>
      <p:sp>
        <p:nvSpPr>
          <p:cNvPr id="3" name="Plassholder for innhold 2"/>
          <p:cNvSpPr>
            <a:spLocks noGrp="1"/>
          </p:cNvSpPr>
          <p:nvPr>
            <p:ph idx="1"/>
          </p:nvPr>
        </p:nvSpPr>
        <p:spPr/>
        <p:txBody>
          <a:bodyPr/>
          <a:lstStyle/>
          <a:p>
            <a:r>
              <a:rPr lang="nb-NO" dirty="0" smtClean="0"/>
              <a:t>Lederen som </a:t>
            </a:r>
            <a:r>
              <a:rPr lang="nb-NO" dirty="0" err="1" smtClean="0"/>
              <a:t>kulturbygger</a:t>
            </a:r>
            <a:endParaRPr lang="nb-NO" dirty="0" smtClean="0"/>
          </a:p>
          <a:p>
            <a:r>
              <a:rPr lang="nb-NO" dirty="0" smtClean="0"/>
              <a:t>Verdibasert lederskap er menneskeorientert</a:t>
            </a:r>
            <a:endParaRPr lang="nb-NO" dirty="0"/>
          </a:p>
        </p:txBody>
      </p:sp>
    </p:spTree>
    <p:extLst>
      <p:ext uri="{BB962C8B-B14F-4D97-AF65-F5344CB8AC3E}">
        <p14:creationId xmlns:p14="http://schemas.microsoft.com/office/powerpoint/2010/main" val="3724107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z="3600" dirty="0"/>
              <a:t>Holdninger</a:t>
            </a:r>
          </a:p>
        </p:txBody>
      </p:sp>
      <p:sp>
        <p:nvSpPr>
          <p:cNvPr id="3" name="Plassholder for innhold 2"/>
          <p:cNvSpPr>
            <a:spLocks noGrp="1"/>
          </p:cNvSpPr>
          <p:nvPr>
            <p:ph idx="1"/>
          </p:nvPr>
        </p:nvSpPr>
        <p:spPr>
          <a:xfrm>
            <a:off x="457200" y="1451610"/>
            <a:ext cx="8229600" cy="3496404"/>
          </a:xfrm>
        </p:spPr>
        <p:txBody>
          <a:bodyPr/>
          <a:lstStyle/>
          <a:p>
            <a:r>
              <a:rPr lang="nb-NO" dirty="0"/>
              <a:t>Består av både tanker, følelser og handlinger </a:t>
            </a:r>
          </a:p>
          <a:p>
            <a:r>
              <a:rPr lang="nb-NO" dirty="0"/>
              <a:t>Tilegner vi oss gjennom erfaring og samvær med andre, bevisst og ubevisst </a:t>
            </a:r>
          </a:p>
          <a:p>
            <a:r>
              <a:rPr lang="nb-NO" dirty="0"/>
              <a:t>Blir påvirket av menneskene og miljøet rundt oss. </a:t>
            </a:r>
          </a:p>
          <a:p>
            <a:endParaRPr lang="nb-NO" dirty="0"/>
          </a:p>
          <a:p>
            <a:r>
              <a:rPr lang="nb-NO" b="1" dirty="0"/>
              <a:t>Holdninger kan være positive eller negative og våre holdninger påvirker oppførselen vår </a:t>
            </a:r>
            <a:endParaRPr lang="nb-NO" dirty="0"/>
          </a:p>
          <a:p>
            <a:endParaRPr lang="nb-NO" dirty="0"/>
          </a:p>
          <a:p>
            <a:endParaRPr lang="nb-NO" dirty="0"/>
          </a:p>
          <a:p>
            <a:endParaRPr lang="nb-NO" dirty="0"/>
          </a:p>
        </p:txBody>
      </p:sp>
    </p:spTree>
    <p:extLst>
      <p:ext uri="{BB962C8B-B14F-4D97-AF65-F5344CB8AC3E}">
        <p14:creationId xmlns:p14="http://schemas.microsoft.com/office/powerpoint/2010/main" val="3915814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yt">
  <a:themeElements>
    <a:clrScheme name="Fly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y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y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1485</TotalTime>
  <Words>2996</Words>
  <Application>Microsoft Office PowerPoint</Application>
  <PresentationFormat>Skjermfremvisning (16:9)</PresentationFormat>
  <Paragraphs>283</Paragraphs>
  <Slides>30</Slides>
  <Notes>25</Notes>
  <HiddenSlides>0</HiddenSlides>
  <MMClips>0</MMClips>
  <ScaleCrop>false</ScaleCrop>
  <HeadingPairs>
    <vt:vector size="4" baseType="variant">
      <vt:variant>
        <vt:lpstr>Tema</vt:lpstr>
      </vt:variant>
      <vt:variant>
        <vt:i4>1</vt:i4>
      </vt:variant>
      <vt:variant>
        <vt:lpstr>Lysbildetitler</vt:lpstr>
      </vt:variant>
      <vt:variant>
        <vt:i4>30</vt:i4>
      </vt:variant>
    </vt:vector>
  </HeadingPairs>
  <TitlesOfParts>
    <vt:vector size="31" baseType="lpstr">
      <vt:lpstr>Flyt</vt:lpstr>
      <vt:lpstr>STYRK Regionkonferanse, Helse Sør-Øst 9.juni 2017 </vt:lpstr>
      <vt:lpstr>PowerPoint-presentasjon</vt:lpstr>
      <vt:lpstr>Hvilken verdi har det at jeg går på jobb?</vt:lpstr>
      <vt:lpstr>Verdier</vt:lpstr>
      <vt:lpstr>Verdier fortsetter</vt:lpstr>
      <vt:lpstr>Helseforetakets verdier</vt:lpstr>
      <vt:lpstr>Verdibasert ledelse, hva vil det si?</vt:lpstr>
      <vt:lpstr> Holdninger og hverdagskultur</vt:lpstr>
      <vt:lpstr>Holdninger</vt:lpstr>
      <vt:lpstr>Tilbakemeldingskultur</vt:lpstr>
      <vt:lpstr>PowerPoint-presentasjon</vt:lpstr>
      <vt:lpstr>Motivasjon</vt:lpstr>
      <vt:lpstr>Autonom og kontrollert motivasjon:</vt:lpstr>
      <vt:lpstr>Motivasjon fortsetter:</vt:lpstr>
      <vt:lpstr>Motivasjon fortsetter:</vt:lpstr>
      <vt:lpstr>Noen sitater:</vt:lpstr>
      <vt:lpstr>Måleindikatorer:</vt:lpstr>
      <vt:lpstr>Forventninger </vt:lpstr>
      <vt:lpstr>  Roller</vt:lpstr>
      <vt:lpstr> Eksempel fra Lillehammer sykehus</vt:lpstr>
      <vt:lpstr>Hva er refleksjon?</vt:lpstr>
      <vt:lpstr>Hvorfor refleksjon</vt:lpstr>
      <vt:lpstr>Betydningen av refleksjon?</vt:lpstr>
      <vt:lpstr>Suksesskriterie</vt:lpstr>
      <vt:lpstr>Skriftlig plan:</vt:lpstr>
      <vt:lpstr>Skriftlig plan fortsetter</vt:lpstr>
      <vt:lpstr>Hvordan finner vi tid til det?</vt:lpstr>
      <vt:lpstr>Å lede til refleksjon</vt:lpstr>
      <vt:lpstr>Etikk i praksis</vt:lpstr>
      <vt:lpstr>Takk for oppmerksomheten!!</vt:lpstr>
    </vt:vector>
  </TitlesOfParts>
  <Company>Helse Sør-Øst RHF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NSHSs konferanse for medisinsk faglig  helsepersonell</dc:title>
  <dc:creator>Sigfrid Stendahl</dc:creator>
  <cp:lastModifiedBy>Ann-Elisabeth Jørgensen</cp:lastModifiedBy>
  <cp:revision>58</cp:revision>
  <cp:lastPrinted>2016-03-31T10:33:24Z</cp:lastPrinted>
  <dcterms:created xsi:type="dcterms:W3CDTF">2016-02-22T15:57:29Z</dcterms:created>
  <dcterms:modified xsi:type="dcterms:W3CDTF">2017-06-23T11:44:44Z</dcterms:modified>
</cp:coreProperties>
</file>