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xls" ContentType="application/vnd.ms-excel"/>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61" r:id="rId2"/>
    <p:sldId id="263" r:id="rId3"/>
    <p:sldId id="262" r:id="rId4"/>
    <p:sldId id="311" r:id="rId5"/>
    <p:sldId id="312" r:id="rId6"/>
    <p:sldId id="313" r:id="rId7"/>
    <p:sldId id="314" r:id="rId8"/>
    <p:sldId id="305" r:id="rId9"/>
    <p:sldId id="315" r:id="rId10"/>
    <p:sldId id="316" r:id="rId11"/>
    <p:sldId id="334" r:id="rId12"/>
    <p:sldId id="335" r:id="rId13"/>
    <p:sldId id="306" r:id="rId14"/>
    <p:sldId id="317" r:id="rId15"/>
    <p:sldId id="337" r:id="rId16"/>
    <p:sldId id="338" r:id="rId17"/>
    <p:sldId id="319" r:id="rId18"/>
    <p:sldId id="321" r:id="rId19"/>
    <p:sldId id="339" r:id="rId20"/>
    <p:sldId id="340" r:id="rId21"/>
    <p:sldId id="320" r:id="rId22"/>
    <p:sldId id="322" r:id="rId23"/>
    <p:sldId id="318" r:id="rId24"/>
    <p:sldId id="308" r:id="rId25"/>
    <p:sldId id="341" r:id="rId26"/>
    <p:sldId id="309" r:id="rId27"/>
    <p:sldId id="310" r:id="rId28"/>
    <p:sldId id="330" r:id="rId29"/>
    <p:sldId id="307" r:id="rId30"/>
    <p:sldId id="277" r:id="rId31"/>
    <p:sldId id="342" r:id="rId32"/>
    <p:sldId id="331" r:id="rId33"/>
    <p:sldId id="332" r:id="rId34"/>
    <p:sldId id="333" r:id="rId35"/>
    <p:sldId id="269" r:id="rId36"/>
    <p:sldId id="275" r:id="rId37"/>
    <p:sldId id="276" r:id="rId38"/>
    <p:sldId id="304" r:id="rId39"/>
    <p:sldId id="343" r:id="rId40"/>
  </p:sldIdLst>
  <p:sldSz cx="24382413" cy="13716000"/>
  <p:notesSz cx="6858000" cy="9144000"/>
  <p:defaultTextStyle>
    <a:defPPr>
      <a:defRPr lang="nb-NO"/>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4320">
          <p15:clr>
            <a:srgbClr val="A4A3A4"/>
          </p15:clr>
        </p15:guide>
        <p15:guide id="2" pos="767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F6F7"/>
    <a:srgbClr val="EEEEEE"/>
    <a:srgbClr val="FFFFFF"/>
    <a:srgbClr val="0169E8"/>
    <a:srgbClr val="C1C1C1"/>
    <a:srgbClr val="B2B2B2"/>
    <a:srgbClr val="898989"/>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33" autoAdjust="0"/>
    <p:restoredTop sz="94660" autoAdjust="0"/>
  </p:normalViewPr>
  <p:slideViewPr>
    <p:cSldViewPr snapToGrid="0">
      <p:cViewPr>
        <p:scale>
          <a:sx n="40" d="100"/>
          <a:sy n="40" d="100"/>
        </p:scale>
        <p:origin x="-1776" y="-1272"/>
      </p:cViewPr>
      <p:guideLst>
        <p:guide orient="horz" pos="4320"/>
        <p:guide pos="7679"/>
      </p:guideLst>
    </p:cSldViewPr>
  </p:slideViewPr>
  <p:outlineViewPr>
    <p:cViewPr>
      <p:scale>
        <a:sx n="33" d="100"/>
        <a:sy n="33" d="100"/>
      </p:scale>
      <p:origin x="0" y="4554"/>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B253DE-7D71-4444-B83E-23771FDD0C33}" type="datetimeFigureOut">
              <a:rPr lang="en-GB" smtClean="0"/>
              <a:t>16/06/2017</a:t>
            </a:fld>
            <a:endParaRPr lang="en-GB"/>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1F1791-49DA-4A11-A71B-4DEDB48C96EA}" type="slidenum">
              <a:rPr lang="en-GB" smtClean="0"/>
              <a:t>‹#›</a:t>
            </a:fld>
            <a:endParaRPr lang="en-GB"/>
          </a:p>
        </p:txBody>
      </p:sp>
    </p:spTree>
    <p:extLst>
      <p:ext uri="{BB962C8B-B14F-4D97-AF65-F5344CB8AC3E}">
        <p14:creationId xmlns:p14="http://schemas.microsoft.com/office/powerpoint/2010/main" val="23886575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C72944AB-B135-41E5-B48B-9241F23EAB36}" type="slidenum">
              <a:rPr lang="nb-NO">
                <a:solidFill>
                  <a:prstClr val="black"/>
                </a:solidFill>
              </a:rPr>
              <a:pPr/>
              <a:t>4</a:t>
            </a:fld>
            <a:endParaRPr lang="nb-NO">
              <a:solidFill>
                <a:prstClr val="black"/>
              </a:solidFill>
            </a:endParaRPr>
          </a:p>
        </p:txBody>
      </p:sp>
      <p:sp>
        <p:nvSpPr>
          <p:cNvPr id="17613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lgn="r" defTabSz="914309" fontAlgn="auto">
              <a:spcBef>
                <a:spcPct val="20000"/>
              </a:spcBef>
              <a:spcAft>
                <a:spcPts val="0"/>
              </a:spcAft>
              <a:buClr>
                <a:srgbClr val="86B1DB"/>
              </a:buClr>
            </a:pPr>
            <a:fld id="{FE687E39-7B79-48A9-B854-20930EE59C74}" type="slidenum">
              <a:rPr lang="nb-NO" sz="1200">
                <a:solidFill>
                  <a:prstClr val="black"/>
                </a:solidFill>
                <a:latin typeface="Verdana" pitchFamily="34" charset="0"/>
              </a:rPr>
              <a:pPr algn="r" defTabSz="914309" fontAlgn="auto">
                <a:spcBef>
                  <a:spcPct val="20000"/>
                </a:spcBef>
                <a:spcAft>
                  <a:spcPts val="0"/>
                </a:spcAft>
                <a:buClr>
                  <a:srgbClr val="86B1DB"/>
                </a:buClr>
              </a:pPr>
              <a:t>4</a:t>
            </a:fld>
            <a:endParaRPr lang="nb-NO" sz="1200">
              <a:solidFill>
                <a:prstClr val="black"/>
              </a:solidFill>
              <a:latin typeface="Verdana" pitchFamily="34" charset="0"/>
            </a:endParaRPr>
          </a:p>
        </p:txBody>
      </p:sp>
      <p:sp>
        <p:nvSpPr>
          <p:cNvPr id="176131" name="Plassholder for lysbilde 1"/>
          <p:cNvSpPr>
            <a:spLocks noGrp="1" noRot="1" noChangeAspect="1" noTextEdit="1"/>
          </p:cNvSpPr>
          <p:nvPr>
            <p:ph type="sldImg"/>
          </p:nvPr>
        </p:nvSpPr>
        <p:spPr>
          <a:xfrm>
            <a:off x="381000" y="685800"/>
            <a:ext cx="6096000" cy="3429000"/>
          </a:xfrm>
          <a:ln/>
          <a:extLst>
            <a:ext uri="{909E8E84-426E-40DD-AFC4-6F175D3DCCD1}">
              <a14:hiddenFill xmlns:a14="http://schemas.microsoft.com/office/drawing/2010/main">
                <a:noFill/>
              </a14:hiddenFill>
            </a:ext>
          </a:extLst>
        </p:spPr>
      </p:sp>
      <p:sp>
        <p:nvSpPr>
          <p:cNvPr id="176132" name="Plassholder for notater 2"/>
          <p:cNvSpPr>
            <a:spLocks noGrp="1"/>
          </p:cNvSpPr>
          <p:nvPr>
            <p:ph type="body" idx="1"/>
          </p:nvPr>
        </p:nvSpPr>
        <p:spPr/>
        <p:txBody>
          <a:bodyPr/>
          <a:lstStyle/>
          <a:p>
            <a:pPr>
              <a:spcBef>
                <a:spcPct val="0"/>
              </a:spcBef>
              <a:buFontTx/>
              <a:buChar char="•"/>
            </a:pPr>
            <a:r>
              <a:rPr lang="nb-NO"/>
              <a:t> Fram mot 2050 vil vi få en betydelig økning i antall eldre. I følge SSBs befolkningsframskrivninger (SSB 2006 MMMM) vil folketallet fortsette å stige jevnt til 5,4 millioner i 2030 og 5,8 millioner i 2050. Antall personer over 80 år og eldre kan komme til å øke fra 190 000 i 2000 til nesten 320 000 i 2030 og over 500 000 i 2050.</a:t>
            </a:r>
            <a:br>
              <a:rPr lang="nb-NO"/>
            </a:br>
            <a:endParaRPr lang="nb-NO"/>
          </a:p>
          <a:p>
            <a:pPr>
              <a:spcBef>
                <a:spcPct val="0"/>
              </a:spcBef>
              <a:buFontTx/>
              <a:buChar char="•"/>
            </a:pPr>
            <a:r>
              <a:rPr lang="nb-NO"/>
              <a:t>I 2000 var det 4,7 personer i yrkesaktiv alder per eldre, mens koeffisienten for aldersbæreevne reduseres til 3,5 i 2030 og 2,9 i 2050. </a:t>
            </a:r>
            <a:br>
              <a:rPr lang="nb-NO"/>
            </a:br>
            <a:endParaRPr lang="nb-NO"/>
          </a:p>
          <a:p>
            <a:pPr>
              <a:spcBef>
                <a:spcPct val="0"/>
              </a:spcBef>
              <a:buFontTx/>
              <a:buChar char="•"/>
            </a:pPr>
            <a:r>
              <a:rPr lang="nb-NO"/>
              <a:t> Om framtidens omsorgsutfordringer, viser at den kommunale omsorgstjenestens utgifter vil øke fra 3,4 prosent av BNP i 2005 til 4,7 prosent i 2030 og 6,7 prosent i 2050, under forutsetning av at perioden med nedsatt funksjonsevne på slutten av livet er uendret, men utsettes ved forlenget levealder (utsatt sykelighet). Dersom vi legger til grunn et alternativ med utvidet sykelighet (flere år med hjelpebehov) vil utgiftene til omsorgstjenester utgjøre 10,5 prosent av BNP i 2050.</a:t>
            </a:r>
          </a:p>
        </p:txBody>
      </p:sp>
      <p:sp>
        <p:nvSpPr>
          <p:cNvPr id="176133" name="Plassholder for lysbildenumm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27" tIns="45363" rIns="90727" bIns="45363" anchor="b"/>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lgn="r" defTabSz="914309" eaLnBrk="0" fontAlgn="auto" hangingPunct="0">
              <a:spcBef>
                <a:spcPts val="0"/>
              </a:spcBef>
              <a:spcAft>
                <a:spcPts val="0"/>
              </a:spcAft>
            </a:pPr>
            <a:fld id="{27BF052D-391E-413A-8E6E-6D2E3F3259C0}" type="slidenum">
              <a:rPr lang="nb-NO" sz="1200">
                <a:solidFill>
                  <a:prstClr val="black"/>
                </a:solidFill>
                <a:latin typeface="Times" pitchFamily="18" charset="0"/>
              </a:rPr>
              <a:pPr algn="r" defTabSz="914309" eaLnBrk="0" fontAlgn="auto" hangingPunct="0">
                <a:spcBef>
                  <a:spcPts val="0"/>
                </a:spcBef>
                <a:spcAft>
                  <a:spcPts val="0"/>
                </a:spcAft>
              </a:pPr>
              <a:t>4</a:t>
            </a:fld>
            <a:endParaRPr lang="nb-NO" sz="1200">
              <a:solidFill>
                <a:prstClr val="black"/>
              </a:solidFill>
              <a:latin typeface="Times"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nb-NO" dirty="0" smtClean="0"/>
              <a:t>Kilder til risikostratifisering er helseregistre eller EPJ, eller en kombinasjon. Individuell risikostratifisering trenger et rikere tilfang av data enn kostnadsestimeringer som i stor grad baserer seg oppgjørsdata. I de fleste land </a:t>
            </a:r>
            <a:endParaRPr lang="nb-NO" dirty="0"/>
          </a:p>
        </p:txBody>
      </p:sp>
      <p:sp>
        <p:nvSpPr>
          <p:cNvPr id="4" name="Slide Number Placeholder 3"/>
          <p:cNvSpPr>
            <a:spLocks noGrp="1"/>
          </p:cNvSpPr>
          <p:nvPr>
            <p:ph type="sldNum" sz="quarter" idx="10"/>
          </p:nvPr>
        </p:nvSpPr>
        <p:spPr/>
        <p:txBody>
          <a:bodyPr/>
          <a:lstStyle/>
          <a:p>
            <a:fld id="{B666077A-4ED1-4A74-A0D7-6537B49CB9DA}" type="slidenum">
              <a:rPr lang="nb-NO" smtClean="0">
                <a:solidFill>
                  <a:prstClr val="black"/>
                </a:solidFill>
              </a:rPr>
              <a:pPr/>
              <a:t>27</a:t>
            </a:fld>
            <a:endParaRPr lang="nb-NO">
              <a:solidFill>
                <a:prstClr val="black"/>
              </a:solidFill>
            </a:endParaRPr>
          </a:p>
        </p:txBody>
      </p:sp>
    </p:spTree>
    <p:extLst>
      <p:ext uri="{BB962C8B-B14F-4D97-AF65-F5344CB8AC3E}">
        <p14:creationId xmlns:p14="http://schemas.microsoft.com/office/powerpoint/2010/main" val="33044266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B7691EBB-80F8-43BC-BCC6-078EA46124D0}" type="slidenum">
              <a:rPr lang="nb-NO" smtClean="0">
                <a:solidFill>
                  <a:prstClr val="black"/>
                </a:solidFill>
              </a:rPr>
              <a:pPr/>
              <a:t>30</a:t>
            </a:fld>
            <a:endParaRPr lang="nb-NO">
              <a:solidFill>
                <a:prstClr val="black"/>
              </a:solidFill>
            </a:endParaRPr>
          </a:p>
        </p:txBody>
      </p:sp>
    </p:spTree>
    <p:extLst>
      <p:ext uri="{BB962C8B-B14F-4D97-AF65-F5344CB8AC3E}">
        <p14:creationId xmlns:p14="http://schemas.microsoft.com/office/powerpoint/2010/main" val="25313000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r>
              <a:rPr lang="nb-NO" dirty="0" smtClean="0"/>
              <a:t>Når det gjelder den praktiske innretningen av utprøvingsprosjektene får pasienter som er kartlagt og vurdert for avstandsoppfølging opplæring i bruk av utdelt nettbrett og utstyr for måling av parameter knyttet til individuell helsetilstand, fra kommunal/privat oppfølgingstjeneste i form av responssentre. Med noen nyanseforskjeller avtales det individuell rapporteringsfrekvens med oppfølgingstjenesten, basert på behov. Oppfølgingstjenesten kan også ha dialog med fastlege og lege i spesialisthelsetjenesten.</a:t>
            </a:r>
          </a:p>
          <a:p>
            <a:endParaRPr lang="nb-NO" dirty="0" smtClean="0"/>
          </a:p>
          <a:p>
            <a:r>
              <a:rPr lang="nb-NO" dirty="0" smtClean="0"/>
              <a:t>Utprøvingen følges gjennom et forskningsoppdrag som skal belyse effekter av tjeneste i utprøving. Første delrapport med effektstudier fra forbruk av helsetjenester på kort og mellomlang sikt vil foreligge medio september 2017. Endelig rapport vil kunne foreligge medio september 2018. Som en del av forskningsoppdraget utarbeides det også en kunnskapsoppsummering over erfaringer med liknende tiltak i andre land.</a:t>
            </a:r>
            <a:endParaRPr lang="nb-NO" dirty="0"/>
          </a:p>
        </p:txBody>
      </p:sp>
      <p:sp>
        <p:nvSpPr>
          <p:cNvPr id="4" name="Plassholder for lysbildenummer 3"/>
          <p:cNvSpPr>
            <a:spLocks noGrp="1"/>
          </p:cNvSpPr>
          <p:nvPr>
            <p:ph type="sldNum" sz="quarter" idx="10"/>
          </p:nvPr>
        </p:nvSpPr>
        <p:spPr/>
        <p:txBody>
          <a:bodyPr/>
          <a:lstStyle/>
          <a:p>
            <a:fld id="{4B3A6F35-2991-4DC8-BF77-245AC0152569}" type="slidenum">
              <a:rPr lang="nb-NO" smtClean="0">
                <a:solidFill>
                  <a:prstClr val="black"/>
                </a:solidFill>
              </a:rPr>
              <a:pPr/>
              <a:t>31</a:t>
            </a:fld>
            <a:endParaRPr lang="nb-NO">
              <a:solidFill>
                <a:prstClr val="black"/>
              </a:solidFill>
            </a:endParaRPr>
          </a:p>
        </p:txBody>
      </p:sp>
    </p:spTree>
    <p:extLst>
      <p:ext uri="{BB962C8B-B14F-4D97-AF65-F5344CB8AC3E}">
        <p14:creationId xmlns:p14="http://schemas.microsoft.com/office/powerpoint/2010/main" val="5263887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E3B9A1DE-DC60-45A4-BA49-38CD20C097FB}" type="slidenum">
              <a:rPr lang="nb-NO" smtClean="0">
                <a:solidFill>
                  <a:prstClr val="black"/>
                </a:solidFill>
              </a:rPr>
              <a:pPr/>
              <a:t>32</a:t>
            </a:fld>
            <a:endParaRPr lang="nb-NO">
              <a:solidFill>
                <a:prstClr val="black"/>
              </a:solidFill>
            </a:endParaRPr>
          </a:p>
        </p:txBody>
      </p:sp>
    </p:spTree>
    <p:extLst>
      <p:ext uri="{BB962C8B-B14F-4D97-AF65-F5344CB8AC3E}">
        <p14:creationId xmlns:p14="http://schemas.microsoft.com/office/powerpoint/2010/main" val="1563740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847850" y="655638"/>
            <a:ext cx="3708400" cy="2085975"/>
          </a:xfrm>
        </p:spPr>
      </p:sp>
      <p:sp>
        <p:nvSpPr>
          <p:cNvPr id="3" name="Plassholder for notater 2"/>
          <p:cNvSpPr>
            <a:spLocks noGrp="1"/>
          </p:cNvSpPr>
          <p:nvPr>
            <p:ph type="body" idx="1"/>
          </p:nvPr>
        </p:nvSpPr>
        <p:spPr/>
        <p:txBody>
          <a:bodyPr/>
          <a:lstStyle/>
          <a:p>
            <a:pPr lvl="0">
              <a:defRPr sz="1800"/>
            </a:pPr>
            <a:r>
              <a:rPr lang="nb-NO" sz="800" dirty="0"/>
              <a:t> </a:t>
            </a:r>
            <a:r>
              <a:rPr lang="nb-NO" sz="800" dirty="0" smtClean="0"/>
              <a:t> </a:t>
            </a:r>
            <a:endParaRPr lang="nb-NO" sz="800" dirty="0"/>
          </a:p>
        </p:txBody>
      </p:sp>
      <p:sp>
        <p:nvSpPr>
          <p:cNvPr id="4" name="Plassholder for lysbildenummer 3"/>
          <p:cNvSpPr>
            <a:spLocks noGrp="1"/>
          </p:cNvSpPr>
          <p:nvPr>
            <p:ph type="sldNum" sz="quarter" idx="10"/>
          </p:nvPr>
        </p:nvSpPr>
        <p:spPr/>
        <p:txBody>
          <a:bodyPr/>
          <a:lstStyle/>
          <a:p>
            <a:fld id="{9C65B6FC-D9F2-4B2C-987C-BCE51C10886E}" type="slidenum">
              <a:rPr lang="en-GB" smtClean="0">
                <a:solidFill>
                  <a:prstClr val="black"/>
                </a:solidFill>
              </a:rPr>
              <a:pPr/>
              <a:t>33</a:t>
            </a:fld>
            <a:endParaRPr lang="en-GB">
              <a:solidFill>
                <a:prstClr val="black"/>
              </a:solidFill>
            </a:endParaRPr>
          </a:p>
        </p:txBody>
      </p:sp>
    </p:spTree>
    <p:extLst>
      <p:ext uri="{BB962C8B-B14F-4D97-AF65-F5344CB8AC3E}">
        <p14:creationId xmlns:p14="http://schemas.microsoft.com/office/powerpoint/2010/main" val="38580906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E3B9A1DE-DC60-45A4-BA49-38CD20C097FB}" type="slidenum">
              <a:rPr lang="nb-NO" smtClean="0">
                <a:solidFill>
                  <a:prstClr val="black"/>
                </a:solidFill>
              </a:rPr>
              <a:pPr/>
              <a:t>35</a:t>
            </a:fld>
            <a:endParaRPr lang="nb-NO">
              <a:solidFill>
                <a:prstClr val="black"/>
              </a:solidFill>
            </a:endParaRPr>
          </a:p>
        </p:txBody>
      </p:sp>
    </p:spTree>
    <p:extLst>
      <p:ext uri="{BB962C8B-B14F-4D97-AF65-F5344CB8AC3E}">
        <p14:creationId xmlns:p14="http://schemas.microsoft.com/office/powerpoint/2010/main" val="10700035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As health information becomes widely available how can patients use this knowledge to push for greater self-responsibility and become an active member of the care team </a:t>
            </a:r>
            <a:endParaRPr lang="nb-NO" dirty="0"/>
          </a:p>
        </p:txBody>
      </p:sp>
      <p:sp>
        <p:nvSpPr>
          <p:cNvPr id="4" name="Slide Number Placeholder 3"/>
          <p:cNvSpPr>
            <a:spLocks noGrp="1"/>
          </p:cNvSpPr>
          <p:nvPr>
            <p:ph type="sldNum" sz="quarter" idx="10"/>
          </p:nvPr>
        </p:nvSpPr>
        <p:spPr/>
        <p:txBody>
          <a:bodyPr/>
          <a:lstStyle/>
          <a:p>
            <a:fld id="{40753A8C-3EA2-4CD2-8512-C5F5C51C9D6B}" type="slidenum">
              <a:rPr lang="nb-NO" smtClean="0">
                <a:solidFill>
                  <a:prstClr val="black"/>
                </a:solidFill>
              </a:rPr>
              <a:pPr/>
              <a:t>36</a:t>
            </a:fld>
            <a:endParaRPr lang="nb-NO">
              <a:solidFill>
                <a:prstClr val="black"/>
              </a:solidFill>
            </a:endParaRPr>
          </a:p>
        </p:txBody>
      </p:sp>
    </p:spTree>
    <p:extLst>
      <p:ext uri="{BB962C8B-B14F-4D97-AF65-F5344CB8AC3E}">
        <p14:creationId xmlns:p14="http://schemas.microsoft.com/office/powerpoint/2010/main" val="35493282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r>
              <a:rPr lang="en-US" sz="1200" dirty="0" smtClean="0"/>
              <a:t>Den </a:t>
            </a:r>
            <a:r>
              <a:rPr lang="en-US" sz="1200" dirty="0" err="1" smtClean="0"/>
              <a:t>lille</a:t>
            </a:r>
            <a:r>
              <a:rPr lang="en-US" sz="1200" dirty="0" smtClean="0"/>
              <a:t>, </a:t>
            </a:r>
            <a:r>
              <a:rPr lang="en-US" sz="1200" dirty="0" err="1" smtClean="0"/>
              <a:t>hvite</a:t>
            </a:r>
            <a:r>
              <a:rPr lang="en-US" sz="1200" dirty="0" smtClean="0"/>
              <a:t> </a:t>
            </a:r>
            <a:r>
              <a:rPr lang="en-US" sz="1200" dirty="0" err="1" smtClean="0"/>
              <a:t>boksen</a:t>
            </a:r>
            <a:r>
              <a:rPr lang="en-US" sz="1200" dirty="0" smtClean="0"/>
              <a:t> </a:t>
            </a:r>
            <a:r>
              <a:rPr lang="en-US" sz="1200" dirty="0" err="1" smtClean="0"/>
              <a:t>er</a:t>
            </a:r>
            <a:r>
              <a:rPr lang="en-US" sz="1200" dirty="0" smtClean="0"/>
              <a:t> </a:t>
            </a:r>
            <a:r>
              <a:rPr lang="en-US" sz="1200" dirty="0" err="1" smtClean="0"/>
              <a:t>en</a:t>
            </a:r>
            <a:r>
              <a:rPr lang="en-US" sz="1200" dirty="0" smtClean="0"/>
              <a:t> </a:t>
            </a:r>
            <a:r>
              <a:rPr lang="en-US" sz="1200" dirty="0" err="1" smtClean="0"/>
              <a:t>kommunikasjonsbro</a:t>
            </a:r>
            <a:r>
              <a:rPr lang="en-US" sz="1200" dirty="0" smtClean="0"/>
              <a:t> </a:t>
            </a:r>
            <a:r>
              <a:rPr lang="en-US" sz="1200" dirty="0" err="1" smtClean="0"/>
              <a:t>mellom</a:t>
            </a:r>
            <a:r>
              <a:rPr lang="en-US" sz="1200" dirty="0" smtClean="0"/>
              <a:t> </a:t>
            </a:r>
            <a:r>
              <a:rPr lang="en-US" sz="1200" dirty="0" err="1" smtClean="0"/>
              <a:t>insulinpumpe</a:t>
            </a:r>
            <a:r>
              <a:rPr lang="en-US" sz="1200" dirty="0" smtClean="0"/>
              <a:t> (radio), </a:t>
            </a:r>
            <a:r>
              <a:rPr lang="en-US" sz="1200" dirty="0" err="1" smtClean="0"/>
              <a:t>kontinuerlig</a:t>
            </a:r>
            <a:r>
              <a:rPr lang="en-US" sz="1200" dirty="0" smtClean="0"/>
              <a:t> </a:t>
            </a:r>
            <a:r>
              <a:rPr lang="en-US" sz="1200" dirty="0" err="1" smtClean="0"/>
              <a:t>glukosemåler</a:t>
            </a:r>
            <a:r>
              <a:rPr lang="en-US" sz="1200" dirty="0" smtClean="0"/>
              <a:t> </a:t>
            </a:r>
            <a:r>
              <a:rPr lang="en-US" sz="1200" dirty="0" err="1" smtClean="0"/>
              <a:t>og</a:t>
            </a:r>
            <a:r>
              <a:rPr lang="en-US" sz="1200" dirty="0" smtClean="0"/>
              <a:t> </a:t>
            </a:r>
            <a:r>
              <a:rPr lang="en-US" sz="1200" dirty="0" err="1" smtClean="0"/>
              <a:t>telefon</a:t>
            </a:r>
            <a:r>
              <a:rPr lang="en-US" sz="1200" dirty="0" smtClean="0"/>
              <a:t>. </a:t>
            </a:r>
            <a:br>
              <a:rPr lang="en-US" sz="1200" dirty="0" smtClean="0"/>
            </a:br>
            <a:r>
              <a:rPr lang="en-US" sz="1200" dirty="0" smtClean="0"/>
              <a:t/>
            </a:r>
            <a:br>
              <a:rPr lang="en-US" sz="1200" dirty="0" smtClean="0"/>
            </a:br>
            <a:r>
              <a:rPr lang="en-US" sz="1200" dirty="0" smtClean="0"/>
              <a:t>Med </a:t>
            </a:r>
            <a:r>
              <a:rPr lang="en-US" sz="1200" dirty="0" err="1" smtClean="0"/>
              <a:t>en</a:t>
            </a:r>
            <a:r>
              <a:rPr lang="en-US" sz="1200" dirty="0" smtClean="0"/>
              <a:t> app </a:t>
            </a:r>
            <a:r>
              <a:rPr lang="en-US" sz="1200" dirty="0" err="1" smtClean="0"/>
              <a:t>på</a:t>
            </a:r>
            <a:r>
              <a:rPr lang="en-US" sz="1200" dirty="0" smtClean="0"/>
              <a:t> </a:t>
            </a:r>
            <a:r>
              <a:rPr lang="en-US" sz="1200" dirty="0" err="1" smtClean="0"/>
              <a:t>telefonen</a:t>
            </a:r>
            <a:r>
              <a:rPr lang="en-US" sz="1200" dirty="0" smtClean="0"/>
              <a:t> </a:t>
            </a:r>
            <a:r>
              <a:rPr lang="en-US" sz="1200" dirty="0" err="1" smtClean="0"/>
              <a:t>justeres</a:t>
            </a:r>
            <a:r>
              <a:rPr lang="en-US" sz="1200" dirty="0" smtClean="0"/>
              <a:t> </a:t>
            </a:r>
            <a:r>
              <a:rPr lang="en-US" sz="1200" dirty="0" err="1" smtClean="0"/>
              <a:t>automatisk</a:t>
            </a:r>
            <a:r>
              <a:rPr lang="en-US" sz="1200" dirty="0" smtClean="0"/>
              <a:t> </a:t>
            </a:r>
            <a:r>
              <a:rPr lang="en-US" sz="1200" dirty="0" err="1" smtClean="0"/>
              <a:t>insulintilførsel</a:t>
            </a:r>
            <a:r>
              <a:rPr lang="en-US" sz="1200" dirty="0" smtClean="0"/>
              <a:t> med </a:t>
            </a:r>
            <a:r>
              <a:rPr lang="en-US" sz="1200" dirty="0" err="1" smtClean="0"/>
              <a:t>en</a:t>
            </a:r>
            <a:r>
              <a:rPr lang="en-US" sz="1200" dirty="0" smtClean="0"/>
              <a:t> </a:t>
            </a:r>
            <a:r>
              <a:rPr lang="en-US" sz="1200" dirty="0" err="1" smtClean="0"/>
              <a:t>algoritme</a:t>
            </a:r>
            <a:r>
              <a:rPr lang="en-US" sz="1200" dirty="0" smtClean="0"/>
              <a:t> </a:t>
            </a:r>
            <a:r>
              <a:rPr lang="en-US" sz="1200" dirty="0" err="1" smtClean="0"/>
              <a:t>ut</a:t>
            </a:r>
            <a:r>
              <a:rPr lang="en-US" sz="1200" dirty="0" smtClean="0"/>
              <a:t> </a:t>
            </a:r>
            <a:r>
              <a:rPr lang="en-US" sz="1200" dirty="0" err="1" smtClean="0"/>
              <a:t>fra</a:t>
            </a:r>
            <a:r>
              <a:rPr lang="en-US" sz="1200" dirty="0" smtClean="0"/>
              <a:t> </a:t>
            </a:r>
            <a:r>
              <a:rPr lang="en-US" sz="1200" dirty="0" err="1" smtClean="0"/>
              <a:t>blodsukker</a:t>
            </a:r>
            <a:r>
              <a:rPr lang="en-US" sz="1200" dirty="0" smtClean="0"/>
              <a:t>. </a:t>
            </a:r>
            <a:br>
              <a:rPr lang="en-US" sz="1200" dirty="0" smtClean="0"/>
            </a:br>
            <a:endParaRPr lang="nb-NO" dirty="0"/>
          </a:p>
        </p:txBody>
      </p:sp>
      <p:sp>
        <p:nvSpPr>
          <p:cNvPr id="4" name="Plassholder for lysbildenummer 3"/>
          <p:cNvSpPr>
            <a:spLocks noGrp="1"/>
          </p:cNvSpPr>
          <p:nvPr>
            <p:ph type="sldNum" sz="quarter" idx="10"/>
          </p:nvPr>
        </p:nvSpPr>
        <p:spPr/>
        <p:txBody>
          <a:bodyPr/>
          <a:lstStyle/>
          <a:p>
            <a:fld id="{9E9B69F3-3742-8049-97FC-08A294AC8B5A}"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12346820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038BA785-FD9D-4798-8C2A-D6F56CB5AB4D}" type="slidenum">
              <a:rPr lang="nb-NO">
                <a:solidFill>
                  <a:prstClr val="black"/>
                </a:solidFill>
              </a:rPr>
              <a:pPr/>
              <a:t>5</a:t>
            </a:fld>
            <a:endParaRPr lang="nb-NO">
              <a:solidFill>
                <a:prstClr val="black"/>
              </a:solidFill>
            </a:endParaRPr>
          </a:p>
        </p:txBody>
      </p:sp>
      <p:sp>
        <p:nvSpPr>
          <p:cNvPr id="17817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lgn="r" defTabSz="914309" fontAlgn="auto">
              <a:spcBef>
                <a:spcPct val="20000"/>
              </a:spcBef>
              <a:spcAft>
                <a:spcPts val="0"/>
              </a:spcAft>
              <a:buClr>
                <a:srgbClr val="86B1DB"/>
              </a:buClr>
            </a:pPr>
            <a:fld id="{9D9E119C-5AC1-4F98-B823-E7CBCC624D2B}" type="slidenum">
              <a:rPr lang="nb-NO" sz="1200">
                <a:solidFill>
                  <a:prstClr val="black"/>
                </a:solidFill>
                <a:latin typeface="Verdana" pitchFamily="34" charset="0"/>
              </a:rPr>
              <a:pPr algn="r" defTabSz="914309" fontAlgn="auto">
                <a:spcBef>
                  <a:spcPct val="20000"/>
                </a:spcBef>
                <a:spcAft>
                  <a:spcPts val="0"/>
                </a:spcAft>
                <a:buClr>
                  <a:srgbClr val="86B1DB"/>
                </a:buClr>
              </a:pPr>
              <a:t>5</a:t>
            </a:fld>
            <a:endParaRPr lang="nb-NO" sz="1200">
              <a:solidFill>
                <a:prstClr val="black"/>
              </a:solidFill>
              <a:latin typeface="Verdana" pitchFamily="34" charset="0"/>
            </a:endParaRPr>
          </a:p>
        </p:txBody>
      </p:sp>
      <p:sp>
        <p:nvSpPr>
          <p:cNvPr id="178179" name="Plassholder for lysbilde 1"/>
          <p:cNvSpPr>
            <a:spLocks noGrp="1" noRot="1" noChangeAspect="1" noTextEdit="1"/>
          </p:cNvSpPr>
          <p:nvPr>
            <p:ph type="sldImg"/>
          </p:nvPr>
        </p:nvSpPr>
        <p:spPr>
          <a:xfrm>
            <a:off x="381000" y="685800"/>
            <a:ext cx="6096000" cy="3429000"/>
          </a:xfrm>
          <a:ln/>
          <a:extLst>
            <a:ext uri="{909E8E84-426E-40DD-AFC4-6F175D3DCCD1}">
              <a14:hiddenFill xmlns:a14="http://schemas.microsoft.com/office/drawing/2010/main">
                <a:noFill/>
              </a14:hiddenFill>
            </a:ext>
          </a:extLst>
        </p:spPr>
      </p:sp>
      <p:sp>
        <p:nvSpPr>
          <p:cNvPr id="178180" name="Plassholder for notater 2"/>
          <p:cNvSpPr>
            <a:spLocks noGrp="1"/>
          </p:cNvSpPr>
          <p:nvPr>
            <p:ph type="body" idx="1"/>
          </p:nvPr>
        </p:nvSpPr>
        <p:spPr/>
        <p:txBody>
          <a:bodyPr/>
          <a:lstStyle/>
          <a:p>
            <a:pPr>
              <a:spcBef>
                <a:spcPct val="0"/>
              </a:spcBef>
            </a:pPr>
            <a:r>
              <a:rPr lang="nb-NO"/>
              <a:t>Det er også grunn til å tro at antallet yngre brukere vil fortsette å øke i årene framover. I tillegg ser vi en stor økning i sykdommer som kan være knyttet til levevaner og helseadferd som folk vil leve med livet ut. </a:t>
            </a:r>
          </a:p>
          <a:p>
            <a:pPr>
              <a:spcBef>
                <a:spcPct val="0"/>
              </a:spcBef>
            </a:pPr>
            <a:endParaRPr lang="nb-NO"/>
          </a:p>
          <a:p>
            <a:pPr>
              <a:spcBef>
                <a:spcPct val="0"/>
              </a:spcBef>
            </a:pPr>
            <a:r>
              <a:rPr lang="nb-NO"/>
              <a:t>Kronisk obstruktiv lungesykdom (kols), diabetes, demens, kreft og psykiske lidelser er sykdommer som er i sterk vekst, og utgjør samtidig grupper med store og dermed økende samhandlingsbehov. </a:t>
            </a:r>
          </a:p>
          <a:p>
            <a:pPr>
              <a:spcBef>
                <a:spcPct val="0"/>
              </a:spcBef>
            </a:pPr>
            <a:endParaRPr lang="nb-NO"/>
          </a:p>
          <a:p>
            <a:pPr>
              <a:spcBef>
                <a:spcPct val="0"/>
              </a:spcBef>
            </a:pPr>
            <a:r>
              <a:rPr lang="nb-NO"/>
              <a:t>Verdens helseorganisasjon har beregnet at depresjon vil være den diagnosen som vil påføre samfunnet de største helsemessige kostnadene i 2020. Hver tredje som er uføretrygdet og hver fjerde nye som blir uføretrygdet i Norge har en psykisk primærdiagnose. </a:t>
            </a:r>
          </a:p>
          <a:p>
            <a:pPr>
              <a:spcBef>
                <a:spcPct val="0"/>
              </a:spcBef>
            </a:pPr>
            <a:endParaRPr lang="nb-NO"/>
          </a:p>
          <a:p>
            <a:pPr>
              <a:spcBef>
                <a:spcPct val="0"/>
              </a:spcBef>
            </a:pPr>
            <a:r>
              <a:rPr lang="nb-NO"/>
              <a:t>Selv om en viderefører dagens standard og dekningsgrad på tjenester, så vil de offentlige utgiftene komme til å øke fra 44 pst. av fastlands BNP i dag til i størrelsesorden 55 pst. i 2060 </a:t>
            </a:r>
          </a:p>
        </p:txBody>
      </p:sp>
      <p:sp>
        <p:nvSpPr>
          <p:cNvPr id="178181" name="Plassholder for lysbildenumm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27" tIns="45363" rIns="90727" bIns="45363" anchor="b"/>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lgn="r" defTabSz="914309" eaLnBrk="0" fontAlgn="auto" hangingPunct="0">
              <a:spcBef>
                <a:spcPts val="0"/>
              </a:spcBef>
              <a:spcAft>
                <a:spcPts val="0"/>
              </a:spcAft>
            </a:pPr>
            <a:fld id="{C4D96953-94C6-4157-969B-A875AFDFD87C}" type="slidenum">
              <a:rPr lang="nb-NO" sz="1200">
                <a:solidFill>
                  <a:prstClr val="black"/>
                </a:solidFill>
                <a:latin typeface="Times" pitchFamily="18" charset="0"/>
              </a:rPr>
              <a:pPr algn="r" defTabSz="914309" eaLnBrk="0" fontAlgn="auto" hangingPunct="0">
                <a:spcBef>
                  <a:spcPts val="0"/>
                </a:spcBef>
                <a:spcAft>
                  <a:spcPts val="0"/>
                </a:spcAft>
              </a:pPr>
              <a:t>5</a:t>
            </a:fld>
            <a:endParaRPr lang="nb-NO" sz="1200">
              <a:solidFill>
                <a:prstClr val="black"/>
              </a:solidFill>
              <a:latin typeface="Times"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i="1" dirty="0" smtClean="0">
                <a:solidFill>
                  <a:srgbClr val="535353"/>
                </a:solidFill>
                <a:uFill>
                  <a:solidFill/>
                </a:uFill>
                <a:latin typeface="Futura"/>
                <a:ea typeface="Futura"/>
                <a:cs typeface="Futura"/>
                <a:sym typeface="Futura"/>
              </a:rPr>
              <a:t> </a:t>
            </a:r>
            <a:r>
              <a:rPr lang="nb-NO" dirty="0" smtClean="0"/>
              <a:t> </a:t>
            </a:r>
            <a:endParaRPr lang="nb-NO" dirty="0"/>
          </a:p>
        </p:txBody>
      </p:sp>
      <p:sp>
        <p:nvSpPr>
          <p:cNvPr id="4" name="Plassholder for lysbildenummer 3"/>
          <p:cNvSpPr>
            <a:spLocks noGrp="1"/>
          </p:cNvSpPr>
          <p:nvPr>
            <p:ph type="sldNum" sz="quarter" idx="10"/>
          </p:nvPr>
        </p:nvSpPr>
        <p:spPr/>
        <p:txBody>
          <a:bodyPr/>
          <a:lstStyle/>
          <a:p>
            <a:fld id="{E3B9A1DE-DC60-45A4-BA49-38CD20C097FB}" type="slidenum">
              <a:rPr lang="nb-NO" smtClean="0">
                <a:solidFill>
                  <a:prstClr val="black"/>
                </a:solidFill>
              </a:rPr>
              <a:pPr/>
              <a:t>11</a:t>
            </a:fld>
            <a:endParaRPr lang="nb-NO">
              <a:solidFill>
                <a:prstClr val="black"/>
              </a:solidFill>
            </a:endParaRPr>
          </a:p>
        </p:txBody>
      </p:sp>
    </p:spTree>
    <p:extLst>
      <p:ext uri="{BB962C8B-B14F-4D97-AF65-F5344CB8AC3E}">
        <p14:creationId xmlns:p14="http://schemas.microsoft.com/office/powerpoint/2010/main" val="14110145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r>
              <a:rPr lang="nb-NO" dirty="0" smtClean="0"/>
              <a:t> </a:t>
            </a:r>
            <a:endParaRPr lang="nb-NO" dirty="0"/>
          </a:p>
        </p:txBody>
      </p:sp>
      <p:sp>
        <p:nvSpPr>
          <p:cNvPr id="4" name="Plassholder for lysbildenummer 3"/>
          <p:cNvSpPr>
            <a:spLocks noGrp="1"/>
          </p:cNvSpPr>
          <p:nvPr>
            <p:ph type="sldNum" sz="quarter" idx="10"/>
          </p:nvPr>
        </p:nvSpPr>
        <p:spPr/>
        <p:txBody>
          <a:bodyPr/>
          <a:lstStyle/>
          <a:p>
            <a:fld id="{E3B9A1DE-DC60-45A4-BA49-38CD20C097FB}" type="slidenum">
              <a:rPr lang="nb-NO" smtClean="0">
                <a:solidFill>
                  <a:prstClr val="black"/>
                </a:solidFill>
              </a:rPr>
              <a:pPr/>
              <a:t>12</a:t>
            </a:fld>
            <a:endParaRPr lang="nb-NO">
              <a:solidFill>
                <a:prstClr val="black"/>
              </a:solidFill>
            </a:endParaRPr>
          </a:p>
        </p:txBody>
      </p:sp>
    </p:spTree>
    <p:extLst>
      <p:ext uri="{BB962C8B-B14F-4D97-AF65-F5344CB8AC3E}">
        <p14:creationId xmlns:p14="http://schemas.microsoft.com/office/powerpoint/2010/main" val="29946535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371F1791-49DA-4A11-A71B-4DEDB48C96EA}" type="slidenum">
              <a:rPr lang="en-GB" smtClean="0">
                <a:solidFill>
                  <a:prstClr val="black"/>
                </a:solidFill>
              </a:rPr>
              <a:pPr/>
              <a:t>15</a:t>
            </a:fld>
            <a:endParaRPr lang="en-GB">
              <a:solidFill>
                <a:prstClr val="black"/>
              </a:solidFill>
            </a:endParaRPr>
          </a:p>
        </p:txBody>
      </p:sp>
    </p:spTree>
    <p:extLst>
      <p:ext uri="{BB962C8B-B14F-4D97-AF65-F5344CB8AC3E}">
        <p14:creationId xmlns:p14="http://schemas.microsoft.com/office/powerpoint/2010/main" val="20731080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lvl="1" defTabSz="1278241">
              <a:defRPr/>
            </a:pPr>
            <a:r>
              <a:rPr lang="nb-NO" sz="1400" dirty="0"/>
              <a:t>Strategien skal understøtte de helsepolitiske målene (normative behovene) gjennom et høyt ambisjonsnivå for </a:t>
            </a:r>
            <a:r>
              <a:rPr lang="nb-NO" sz="1400" dirty="0" err="1"/>
              <a:t>e-helse</a:t>
            </a:r>
            <a:r>
              <a:rPr lang="nb-NO" sz="1400" dirty="0"/>
              <a:t> og samhandling</a:t>
            </a:r>
          </a:p>
          <a:p>
            <a:pPr marL="0" lvl="1" defTabSz="1278241">
              <a:defRPr/>
            </a:pPr>
            <a:endParaRPr lang="nb-NO" sz="1400" dirty="0"/>
          </a:p>
          <a:p>
            <a:pPr marL="924972" lvl="2" indent="-285750" defTabSz="1278241">
              <a:buFont typeface="Arial" panose="020B0604020202020204" pitchFamily="34" charset="0"/>
              <a:buChar char="•"/>
              <a:defRPr/>
            </a:pPr>
            <a:r>
              <a:rPr lang="nb-NO" sz="1400" b="1" dirty="0"/>
              <a:t>Redusere uønsket variasjon</a:t>
            </a:r>
            <a:r>
              <a:rPr lang="nb-NO" sz="1400" b="1" dirty="0" smtClean="0"/>
              <a:t>, </a:t>
            </a:r>
            <a:r>
              <a:rPr lang="nb-NO" sz="1400" b="0" dirty="0" smtClean="0"/>
              <a:t>slik at helsehjelpen</a:t>
            </a:r>
            <a:r>
              <a:rPr lang="nb-NO" sz="1400" b="0" baseline="0" dirty="0" smtClean="0"/>
              <a:t> som hver enkelt får blir mest mulig lik uavhengig av hvilken kommune en bor i eller hvilket sykehus en sogner til</a:t>
            </a:r>
            <a:r>
              <a:rPr lang="nb-NO" sz="1400" b="0" dirty="0" smtClean="0"/>
              <a:t> </a:t>
            </a:r>
          </a:p>
          <a:p>
            <a:pPr marL="924972" lvl="2" indent="-285750" defTabSz="1278241">
              <a:buFont typeface="Arial" panose="020B0604020202020204" pitchFamily="34" charset="0"/>
              <a:buChar char="•"/>
              <a:defRPr/>
            </a:pPr>
            <a:r>
              <a:rPr lang="nb-NO" sz="1400" b="1" dirty="0" smtClean="0"/>
              <a:t>legge </a:t>
            </a:r>
            <a:r>
              <a:rPr lang="nb-NO" sz="1400" b="1" dirty="0"/>
              <a:t>til rette for </a:t>
            </a:r>
            <a:r>
              <a:rPr lang="nb-NO" sz="1400" b="1" dirty="0" smtClean="0"/>
              <a:t>fleksibilitet </a:t>
            </a:r>
            <a:r>
              <a:rPr lang="nb-NO" sz="1400" b="0" dirty="0" smtClean="0"/>
              <a:t>i hvordan vi yter tjenestene</a:t>
            </a:r>
          </a:p>
          <a:p>
            <a:pPr marL="924972" lvl="2" indent="-285750" defTabSz="1278241">
              <a:buFont typeface="Arial" panose="020B0604020202020204" pitchFamily="34" charset="0"/>
              <a:buChar char="•"/>
              <a:defRPr/>
            </a:pPr>
            <a:r>
              <a:rPr lang="nb-NO" sz="1400" b="0" dirty="0" smtClean="0"/>
              <a:t>Og gi mulighet for</a:t>
            </a:r>
            <a:r>
              <a:rPr lang="nb-NO" sz="1400" b="0" baseline="0" dirty="0" smtClean="0"/>
              <a:t> </a:t>
            </a:r>
            <a:r>
              <a:rPr lang="nb-NO" sz="1400" b="1" dirty="0" smtClean="0"/>
              <a:t>mobile løsninger</a:t>
            </a:r>
            <a:r>
              <a:rPr lang="nb-NO" sz="1400" b="1" baseline="0" dirty="0" smtClean="0"/>
              <a:t> </a:t>
            </a:r>
            <a:r>
              <a:rPr lang="nb-NO" sz="1400" b="0" baseline="0" dirty="0" smtClean="0"/>
              <a:t>slik at informasjon er tilgjengelig der helsepersonell er </a:t>
            </a:r>
          </a:p>
          <a:p>
            <a:pPr marL="924972" lvl="2" indent="-285750" defTabSz="1278241">
              <a:buFont typeface="Arial" panose="020B0604020202020204" pitchFamily="34" charset="0"/>
              <a:buChar char="•"/>
              <a:defRPr/>
            </a:pPr>
            <a:r>
              <a:rPr lang="nb-NO" sz="1400" b="1" dirty="0" smtClean="0"/>
              <a:t>og </a:t>
            </a:r>
            <a:r>
              <a:rPr lang="nb-NO" sz="1400" b="1" dirty="0"/>
              <a:t>oppgaveglidning</a:t>
            </a:r>
          </a:p>
          <a:p>
            <a:endParaRPr lang="nb-NO" sz="1000" dirty="0"/>
          </a:p>
        </p:txBody>
      </p:sp>
      <p:sp>
        <p:nvSpPr>
          <p:cNvPr id="4" name="Plassholder for lysbildenummer 3"/>
          <p:cNvSpPr>
            <a:spLocks noGrp="1"/>
          </p:cNvSpPr>
          <p:nvPr>
            <p:ph type="sldNum" sz="quarter" idx="10"/>
          </p:nvPr>
        </p:nvSpPr>
        <p:spPr/>
        <p:txBody>
          <a:bodyPr/>
          <a:lstStyle/>
          <a:p>
            <a:fld id="{371F1791-49DA-4A11-A71B-4DEDB48C96EA}" type="slidenum">
              <a:rPr lang="en-GB" smtClean="0"/>
              <a:t>16</a:t>
            </a:fld>
            <a:endParaRPr lang="en-GB"/>
          </a:p>
        </p:txBody>
      </p:sp>
    </p:spTree>
    <p:extLst>
      <p:ext uri="{BB962C8B-B14F-4D97-AF65-F5344CB8AC3E}">
        <p14:creationId xmlns:p14="http://schemas.microsoft.com/office/powerpoint/2010/main" val="17852187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err="1" smtClean="0"/>
              <a:t>Målbilde</a:t>
            </a:r>
            <a:r>
              <a:rPr lang="nb-NO" dirty="0" smtClean="0"/>
              <a:t> og utviklingsretning er felles løsning for klinisk dokumentasjon, beslutnings- og </a:t>
            </a:r>
            <a:r>
              <a:rPr lang="nb-NO" dirty="0" err="1" smtClean="0"/>
              <a:t>prosesstøtte</a:t>
            </a:r>
            <a:r>
              <a:rPr lang="nb-NO" dirty="0" smtClean="0"/>
              <a:t> og pasient-/brukeradministrasjon.</a:t>
            </a:r>
          </a:p>
          <a:p>
            <a:endParaRPr lang="nb-NO" dirty="0" smtClean="0"/>
          </a:p>
          <a:p>
            <a:r>
              <a:rPr lang="nb-NO" dirty="0" smtClean="0"/>
              <a:t>Dette er KJERNEN.</a:t>
            </a:r>
            <a:r>
              <a:rPr lang="nb-NO" baseline="0" dirty="0" smtClean="0"/>
              <a:t> Kjernen skal ikke dekke alt. Viktig hvordan den samhandler med andre systemer og løsninger. Eksempel</a:t>
            </a:r>
          </a:p>
          <a:p>
            <a:pPr marL="171450" indent="-171450">
              <a:buFontTx/>
              <a:buChar char="-"/>
            </a:pPr>
            <a:r>
              <a:rPr lang="nb-NO" baseline="0" dirty="0" smtClean="0"/>
              <a:t>Andre spesialistsystemer</a:t>
            </a:r>
          </a:p>
          <a:p>
            <a:pPr marL="171450" indent="-171450">
              <a:buFontTx/>
              <a:buChar char="-"/>
            </a:pPr>
            <a:r>
              <a:rPr lang="nb-NO" baseline="0" dirty="0" smtClean="0"/>
              <a:t>Velferdsteknologi, analyseverktøy etc.</a:t>
            </a:r>
          </a:p>
          <a:p>
            <a:pPr marL="171450" indent="-171450">
              <a:buFontTx/>
              <a:buChar char="-"/>
            </a:pPr>
            <a:r>
              <a:rPr lang="nb-NO" baseline="0" dirty="0" smtClean="0"/>
              <a:t>Tjenester utenfor løsningen</a:t>
            </a:r>
          </a:p>
          <a:p>
            <a:pPr marL="628650" lvl="1" indent="-171450">
              <a:buFontTx/>
              <a:buChar char="-"/>
            </a:pPr>
            <a:r>
              <a:rPr lang="nb-NO" baseline="0" dirty="0" smtClean="0"/>
              <a:t>Andre kommunale tjenester (eks. skole, PP-tjenesten, NAV)</a:t>
            </a:r>
          </a:p>
          <a:p>
            <a:pPr marL="628650" lvl="1" indent="-171450">
              <a:buFontTx/>
              <a:buChar char="-"/>
            </a:pPr>
            <a:r>
              <a:rPr lang="nb-NO" baseline="0" dirty="0" smtClean="0"/>
              <a:t>Helseaktører som ikke er del av løsning</a:t>
            </a:r>
            <a:endParaRPr lang="nb-NO" dirty="0"/>
          </a:p>
        </p:txBody>
      </p:sp>
      <p:sp>
        <p:nvSpPr>
          <p:cNvPr id="4" name="Plassholder for lysbildenummer 3"/>
          <p:cNvSpPr>
            <a:spLocks noGrp="1"/>
          </p:cNvSpPr>
          <p:nvPr>
            <p:ph type="sldNum" sz="quarter" idx="10"/>
          </p:nvPr>
        </p:nvSpPr>
        <p:spPr/>
        <p:txBody>
          <a:bodyPr/>
          <a:lstStyle/>
          <a:p>
            <a:fld id="{371F1791-49DA-4A11-A71B-4DEDB48C96EA}" type="slidenum">
              <a:rPr lang="en-GB" smtClean="0"/>
              <a:t>19</a:t>
            </a:fld>
            <a:endParaRPr lang="en-GB"/>
          </a:p>
        </p:txBody>
      </p:sp>
    </p:spTree>
    <p:extLst>
      <p:ext uri="{BB962C8B-B14F-4D97-AF65-F5344CB8AC3E}">
        <p14:creationId xmlns:p14="http://schemas.microsoft.com/office/powerpoint/2010/main" val="21785087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371F1791-49DA-4A11-A71B-4DEDB48C96EA}" type="slidenum">
              <a:rPr lang="en-GB" smtClean="0"/>
              <a:t>22</a:t>
            </a:fld>
            <a:endParaRPr lang="en-GB"/>
          </a:p>
        </p:txBody>
      </p:sp>
    </p:spTree>
    <p:extLst>
      <p:ext uri="{BB962C8B-B14F-4D97-AF65-F5344CB8AC3E}">
        <p14:creationId xmlns:p14="http://schemas.microsoft.com/office/powerpoint/2010/main" val="39808815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r>
              <a:rPr lang="nb-NO" dirty="0" smtClean="0"/>
              <a:t> </a:t>
            </a:r>
            <a:endParaRPr lang="nb-NO" baseline="0" dirty="0"/>
          </a:p>
        </p:txBody>
      </p:sp>
      <p:sp>
        <p:nvSpPr>
          <p:cNvPr id="4" name="Plassholder for lysbildenummer 3"/>
          <p:cNvSpPr>
            <a:spLocks noGrp="1"/>
          </p:cNvSpPr>
          <p:nvPr>
            <p:ph type="sldNum" sz="quarter" idx="10"/>
          </p:nvPr>
        </p:nvSpPr>
        <p:spPr/>
        <p:txBody>
          <a:bodyPr/>
          <a:lstStyle/>
          <a:p>
            <a:fld id="{E3B9A1DE-DC60-45A4-BA49-38CD20C097FB}" type="slidenum">
              <a:rPr lang="nb-NO" smtClean="0">
                <a:solidFill>
                  <a:prstClr val="black"/>
                </a:solidFill>
              </a:rPr>
              <a:pPr/>
              <a:t>26</a:t>
            </a:fld>
            <a:endParaRPr lang="nb-NO">
              <a:solidFill>
                <a:prstClr val="black"/>
              </a:solidFill>
            </a:endParaRPr>
          </a:p>
        </p:txBody>
      </p:sp>
    </p:spTree>
    <p:extLst>
      <p:ext uri="{BB962C8B-B14F-4D97-AF65-F5344CB8AC3E}">
        <p14:creationId xmlns:p14="http://schemas.microsoft.com/office/powerpoint/2010/main" val="122203904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tellysbilde">
    <p:bg>
      <p:bgPr>
        <a:solidFill>
          <a:schemeClr val="dk2"/>
        </a:solidFill>
        <a:effectLst/>
      </p:bgPr>
    </p:bg>
    <p:spTree>
      <p:nvGrpSpPr>
        <p:cNvPr id="1" name=""/>
        <p:cNvGrpSpPr/>
        <p:nvPr/>
      </p:nvGrpSpPr>
      <p:grpSpPr>
        <a:xfrm>
          <a:off x="0" y="0"/>
          <a:ext cx="0" cy="0"/>
          <a:chOff x="0" y="0"/>
          <a:chExt cx="0" cy="0"/>
        </a:xfrm>
      </p:grpSpPr>
      <p:pic>
        <p:nvPicPr>
          <p:cNvPr id="9" name="Gradertsirkel" hidden="1"/>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22092527" y="2376000"/>
            <a:ext cx="2289886" cy="8915400"/>
          </a:xfrm>
          <a:custGeom>
            <a:avLst/>
            <a:gdLst>
              <a:gd name="connsiteX0" fmla="*/ 2289886 w 2289886"/>
              <a:gd name="connsiteY0" fmla="*/ 0 h 8915400"/>
              <a:gd name="connsiteX1" fmla="*/ 2289886 w 2289886"/>
              <a:gd name="connsiteY1" fmla="*/ 8915400 h 8915400"/>
              <a:gd name="connsiteX2" fmla="*/ 2208748 w 2289886"/>
              <a:gd name="connsiteY2" fmla="*/ 8915400 h 8915400"/>
              <a:gd name="connsiteX3" fmla="*/ 2203568 w 2289886"/>
              <a:gd name="connsiteY3" fmla="*/ 8912226 h 8915400"/>
              <a:gd name="connsiteX4" fmla="*/ 0 w 2289886"/>
              <a:gd name="connsiteY4" fmla="*/ 4482560 h 8915400"/>
              <a:gd name="connsiteX5" fmla="*/ 2203568 w 2289886"/>
              <a:gd name="connsiteY5" fmla="*/ 52895 h 89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9886" h="8915400">
                <a:moveTo>
                  <a:pt x="2289886" y="0"/>
                </a:moveTo>
                <a:lnTo>
                  <a:pt x="2289886" y="8915400"/>
                </a:lnTo>
                <a:lnTo>
                  <a:pt x="2208748" y="8915400"/>
                </a:lnTo>
                <a:lnTo>
                  <a:pt x="2203568" y="8912226"/>
                </a:lnTo>
                <a:cubicBezTo>
                  <a:pt x="891023" y="8059147"/>
                  <a:pt x="0" y="6395348"/>
                  <a:pt x="0" y="4482560"/>
                </a:cubicBezTo>
                <a:cubicBezTo>
                  <a:pt x="0" y="2569772"/>
                  <a:pt x="891023" y="905972"/>
                  <a:pt x="2203568" y="52895"/>
                </a:cubicBezTo>
                <a:close/>
              </a:path>
            </a:pathLst>
          </a:custGeom>
        </p:spPr>
      </p:pic>
      <p:sp>
        <p:nvSpPr>
          <p:cNvPr id="2" name="Tittel 1"/>
          <p:cNvSpPr>
            <a:spLocks noGrp="1"/>
          </p:cNvSpPr>
          <p:nvPr>
            <p:ph type="ctrTitle"/>
          </p:nvPr>
        </p:nvSpPr>
        <p:spPr>
          <a:xfrm>
            <a:off x="1800225" y="5106372"/>
            <a:ext cx="17138142" cy="828676"/>
          </a:xfrm>
        </p:spPr>
        <p:txBody>
          <a:bodyPr anchor="b">
            <a:normAutofit/>
          </a:bodyPr>
          <a:lstStyle>
            <a:lvl1pPr algn="l">
              <a:defRPr sz="5700" b="0">
                <a:solidFill>
                  <a:schemeClr val="bg1"/>
                </a:solidFill>
              </a:defRPr>
            </a:lvl1pPr>
          </a:lstStyle>
          <a:p>
            <a:r>
              <a:rPr lang="nb-NO" smtClean="0"/>
              <a:t>Klikk for å redigere tittelstil</a:t>
            </a:r>
            <a:endParaRPr lang="nb-NO" dirty="0"/>
          </a:p>
        </p:txBody>
      </p:sp>
      <p:sp>
        <p:nvSpPr>
          <p:cNvPr id="3" name="Undertittel 2"/>
          <p:cNvSpPr>
            <a:spLocks noGrp="1"/>
          </p:cNvSpPr>
          <p:nvPr>
            <p:ph type="subTitle" idx="1"/>
          </p:nvPr>
        </p:nvSpPr>
        <p:spPr>
          <a:xfrm>
            <a:off x="1800225" y="6649441"/>
            <a:ext cx="11215401" cy="3311524"/>
          </a:xfrm>
        </p:spPr>
        <p:txBody>
          <a:bodyPr>
            <a:normAutofit/>
          </a:bodyPr>
          <a:lstStyle>
            <a:lvl1pPr marL="0" indent="0" algn="l">
              <a:lnSpc>
                <a:spcPct val="100000"/>
              </a:lnSpc>
              <a:spcBef>
                <a:spcPts val="0"/>
              </a:spcBef>
              <a:buNone/>
              <a:defRPr sz="4000">
                <a:solidFill>
                  <a:schemeClr val="bg1"/>
                </a:solidFill>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nb-NO" smtClean="0"/>
              <a:t>Klikk for å redigere undertittelstil i malen</a:t>
            </a:r>
            <a:endParaRPr lang="nb-NO" dirty="0"/>
          </a:p>
        </p:txBody>
      </p:sp>
      <p:pic>
        <p:nvPicPr>
          <p:cNvPr id="16" name="Sort_logo" hidden="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40180" y="1440180"/>
            <a:ext cx="3154287" cy="2160000"/>
          </a:xfrm>
          <a:prstGeom prst="rect">
            <a:avLst/>
          </a:prstGeom>
        </p:spPr>
      </p:pic>
      <p:pic>
        <p:nvPicPr>
          <p:cNvPr id="17" name="Hvit_logo" hidden="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40179" y="1440180"/>
            <a:ext cx="3168000" cy="2168471"/>
          </a:xfrm>
          <a:prstGeom prst="rect">
            <a:avLst/>
          </a:prstGeom>
        </p:spPr>
      </p:pic>
      <p:pic>
        <p:nvPicPr>
          <p:cNvPr id="11" name="Blåsirkel" hidden="1"/>
          <p:cNvPicPr>
            <a:picLocks noChangeAspect="1"/>
          </p:cNvPicPr>
          <p:nvPr userDrawn="1"/>
        </p:nvPicPr>
        <p:blipFill>
          <a:blip r:embed="rId5" cstate="print">
            <a:extLst>
              <a:ext uri="{BEBA8EAE-BF5A-486C-A8C5-ECC9F3942E4B}">
                <a14:imgProps xmlns:a14="http://schemas.microsoft.com/office/drawing/2010/main">
                  <a14:imgLayer r:embed="rId6">
                    <a14:imgEffect>
                      <a14:backgroundRemoval t="9936" b="89957" l="9583" r="89583"/>
                    </a14:imgEffect>
                  </a14:imgLayer>
                </a14:imgProps>
              </a:ext>
              <a:ext uri="{28A0092B-C50C-407E-A947-70E740481C1C}">
                <a14:useLocalDpi xmlns:a14="http://schemas.microsoft.com/office/drawing/2010/main" val="0"/>
              </a:ext>
            </a:extLst>
          </a:blip>
          <a:srcRect/>
          <a:stretch>
            <a:fillRect/>
          </a:stretch>
        </p:blipFill>
        <p:spPr>
          <a:xfrm>
            <a:off x="22092527" y="2376000"/>
            <a:ext cx="2289886" cy="8915400"/>
          </a:xfrm>
          <a:custGeom>
            <a:avLst/>
            <a:gdLst>
              <a:gd name="connsiteX0" fmla="*/ 2289886 w 2289886"/>
              <a:gd name="connsiteY0" fmla="*/ 0 h 8915400"/>
              <a:gd name="connsiteX1" fmla="*/ 2289886 w 2289886"/>
              <a:gd name="connsiteY1" fmla="*/ 8915400 h 8915400"/>
              <a:gd name="connsiteX2" fmla="*/ 2208748 w 2289886"/>
              <a:gd name="connsiteY2" fmla="*/ 8915400 h 8915400"/>
              <a:gd name="connsiteX3" fmla="*/ 2203568 w 2289886"/>
              <a:gd name="connsiteY3" fmla="*/ 8912226 h 8915400"/>
              <a:gd name="connsiteX4" fmla="*/ 0 w 2289886"/>
              <a:gd name="connsiteY4" fmla="*/ 4482560 h 8915400"/>
              <a:gd name="connsiteX5" fmla="*/ 2203568 w 2289886"/>
              <a:gd name="connsiteY5" fmla="*/ 52895 h 89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9886" h="8915400">
                <a:moveTo>
                  <a:pt x="2289886" y="0"/>
                </a:moveTo>
                <a:lnTo>
                  <a:pt x="2289886" y="8915400"/>
                </a:lnTo>
                <a:lnTo>
                  <a:pt x="2208748" y="8915400"/>
                </a:lnTo>
                <a:lnTo>
                  <a:pt x="2203568" y="8912226"/>
                </a:lnTo>
                <a:cubicBezTo>
                  <a:pt x="891023" y="8059147"/>
                  <a:pt x="0" y="6395348"/>
                  <a:pt x="0" y="4482560"/>
                </a:cubicBezTo>
                <a:cubicBezTo>
                  <a:pt x="0" y="2569772"/>
                  <a:pt x="891023" y="905972"/>
                  <a:pt x="2203568" y="52895"/>
                </a:cubicBezTo>
                <a:close/>
              </a:path>
            </a:pathLst>
          </a:custGeom>
          <a:solidFill>
            <a:srgbClr val="0169E8"/>
          </a:solidFill>
        </p:spPr>
      </p:pic>
      <p:pic>
        <p:nvPicPr>
          <p:cNvPr id="12" name="Hvitsirkel" hidden="1"/>
          <p:cNvPicPr>
            <a:picLocks noChangeAspect="1"/>
          </p:cNvPicPr>
          <p:nvPr userDrawn="1"/>
        </p:nvPicPr>
        <p:blipFill>
          <a:blip r:embed="rId7" cstate="print">
            <a:extLst>
              <a:ext uri="{28A0092B-C50C-407E-A947-70E740481C1C}">
                <a14:useLocalDpi xmlns:a14="http://schemas.microsoft.com/office/drawing/2010/main" val="0"/>
              </a:ext>
            </a:extLst>
          </a:blip>
          <a:srcRect l="44734"/>
          <a:stretch>
            <a:fillRect/>
          </a:stretch>
        </p:blipFill>
        <p:spPr>
          <a:xfrm>
            <a:off x="22092527" y="2376000"/>
            <a:ext cx="2289886" cy="8915400"/>
          </a:xfrm>
          <a:custGeom>
            <a:avLst/>
            <a:gdLst>
              <a:gd name="connsiteX0" fmla="*/ 2289886 w 2289886"/>
              <a:gd name="connsiteY0" fmla="*/ 0 h 8915400"/>
              <a:gd name="connsiteX1" fmla="*/ 2289886 w 2289886"/>
              <a:gd name="connsiteY1" fmla="*/ 8915400 h 8915400"/>
              <a:gd name="connsiteX2" fmla="*/ 2208748 w 2289886"/>
              <a:gd name="connsiteY2" fmla="*/ 8915400 h 8915400"/>
              <a:gd name="connsiteX3" fmla="*/ 2203568 w 2289886"/>
              <a:gd name="connsiteY3" fmla="*/ 8912226 h 8915400"/>
              <a:gd name="connsiteX4" fmla="*/ 0 w 2289886"/>
              <a:gd name="connsiteY4" fmla="*/ 4482560 h 8915400"/>
              <a:gd name="connsiteX5" fmla="*/ 2203568 w 2289886"/>
              <a:gd name="connsiteY5" fmla="*/ 52895 h 89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9886" h="8915400">
                <a:moveTo>
                  <a:pt x="2289886" y="0"/>
                </a:moveTo>
                <a:lnTo>
                  <a:pt x="2289886" y="8915400"/>
                </a:lnTo>
                <a:lnTo>
                  <a:pt x="2208748" y="8915400"/>
                </a:lnTo>
                <a:lnTo>
                  <a:pt x="2203568" y="8912226"/>
                </a:lnTo>
                <a:cubicBezTo>
                  <a:pt x="891023" y="8059147"/>
                  <a:pt x="0" y="6395348"/>
                  <a:pt x="0" y="4482560"/>
                </a:cubicBezTo>
                <a:cubicBezTo>
                  <a:pt x="0" y="2569772"/>
                  <a:pt x="891023" y="905972"/>
                  <a:pt x="2203568" y="52895"/>
                </a:cubicBezTo>
                <a:close/>
              </a:path>
            </a:pathLst>
          </a:custGeom>
          <a:solidFill>
            <a:srgbClr val="FFFFFF"/>
          </a:solidFill>
        </p:spPr>
      </p:pic>
      <p:pic>
        <p:nvPicPr>
          <p:cNvPr id="13" name="Gråsirkel" hidden="1"/>
          <p:cNvPicPr>
            <a:picLocks noChangeAspect="1"/>
          </p:cNvPicPr>
          <p:nvPr userDrawn="1"/>
        </p:nvPicPr>
        <p:blipFill>
          <a:blip r:embed="rId7" cstate="print">
            <a:extLst>
              <a:ext uri="{28A0092B-C50C-407E-A947-70E740481C1C}">
                <a14:useLocalDpi xmlns:a14="http://schemas.microsoft.com/office/drawing/2010/main" val="0"/>
              </a:ext>
            </a:extLst>
          </a:blip>
          <a:srcRect l="44734"/>
          <a:stretch>
            <a:fillRect/>
          </a:stretch>
        </p:blipFill>
        <p:spPr>
          <a:xfrm>
            <a:off x="22092527" y="2376000"/>
            <a:ext cx="2289886" cy="8915400"/>
          </a:xfrm>
          <a:custGeom>
            <a:avLst/>
            <a:gdLst>
              <a:gd name="connsiteX0" fmla="*/ 2289886 w 2289886"/>
              <a:gd name="connsiteY0" fmla="*/ 0 h 8915400"/>
              <a:gd name="connsiteX1" fmla="*/ 2289886 w 2289886"/>
              <a:gd name="connsiteY1" fmla="*/ 8915400 h 8915400"/>
              <a:gd name="connsiteX2" fmla="*/ 2208748 w 2289886"/>
              <a:gd name="connsiteY2" fmla="*/ 8915400 h 8915400"/>
              <a:gd name="connsiteX3" fmla="*/ 2203568 w 2289886"/>
              <a:gd name="connsiteY3" fmla="*/ 8912226 h 8915400"/>
              <a:gd name="connsiteX4" fmla="*/ 0 w 2289886"/>
              <a:gd name="connsiteY4" fmla="*/ 4482560 h 8915400"/>
              <a:gd name="connsiteX5" fmla="*/ 2203568 w 2289886"/>
              <a:gd name="connsiteY5" fmla="*/ 52895 h 89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9886" h="8915400">
                <a:moveTo>
                  <a:pt x="2289886" y="0"/>
                </a:moveTo>
                <a:lnTo>
                  <a:pt x="2289886" y="8915400"/>
                </a:lnTo>
                <a:lnTo>
                  <a:pt x="2208748" y="8915400"/>
                </a:lnTo>
                <a:lnTo>
                  <a:pt x="2203568" y="8912226"/>
                </a:lnTo>
                <a:cubicBezTo>
                  <a:pt x="891023" y="8059147"/>
                  <a:pt x="0" y="6395348"/>
                  <a:pt x="0" y="4482560"/>
                </a:cubicBezTo>
                <a:cubicBezTo>
                  <a:pt x="0" y="2569772"/>
                  <a:pt x="891023" y="905972"/>
                  <a:pt x="2203568" y="52895"/>
                </a:cubicBezTo>
                <a:close/>
              </a:path>
            </a:pathLst>
          </a:custGeom>
          <a:solidFill>
            <a:srgbClr val="EEEEEE"/>
          </a:solidFill>
        </p:spPr>
      </p:pic>
      <p:pic>
        <p:nvPicPr>
          <p:cNvPr id="7" name="Blå_logo" hidden="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440000" y="1440000"/>
            <a:ext cx="3168000" cy="2155830"/>
          </a:xfrm>
          <a:prstGeom prst="rect">
            <a:avLst/>
          </a:prstGeom>
        </p:spPr>
      </p:pic>
      <p:sp>
        <p:nvSpPr>
          <p:cNvPr id="14" name="Plassholder for SmartArt 13"/>
          <p:cNvSpPr>
            <a:spLocks noGrp="1"/>
          </p:cNvSpPr>
          <p:nvPr>
            <p:ph type="dgm" sz="quarter" idx="10" hasCustomPrompt="1"/>
          </p:nvPr>
        </p:nvSpPr>
        <p:spPr>
          <a:xfrm>
            <a:off x="1440000" y="1440000"/>
            <a:ext cx="3168000" cy="2167200"/>
          </a:xfrm>
          <a:blipFill>
            <a:blip r:embed="rId4">
              <a:extLst>
                <a:ext uri="{28A0092B-C50C-407E-A947-70E740481C1C}">
                  <a14:useLocalDpi xmlns:a14="http://schemas.microsoft.com/office/drawing/2010/main" val="0"/>
                </a:ext>
              </a:extLst>
            </a:blip>
            <a:stretch>
              <a:fillRect/>
            </a:stretch>
          </a:blipFill>
        </p:spPr>
        <p:txBody>
          <a:bodyPr>
            <a:normAutofit/>
          </a:bodyPr>
          <a:lstStyle>
            <a:lvl1pPr marL="0" indent="0">
              <a:buNone/>
              <a:defRPr sz="100"/>
            </a:lvl1pPr>
          </a:lstStyle>
          <a:p>
            <a:r>
              <a:rPr lang="nb-NO" dirty="0"/>
              <a:t>  </a:t>
            </a:r>
          </a:p>
        </p:txBody>
      </p:sp>
      <p:sp>
        <p:nvSpPr>
          <p:cNvPr id="18" name="Plassholder for SmartArt 13"/>
          <p:cNvSpPr>
            <a:spLocks noGrp="1"/>
          </p:cNvSpPr>
          <p:nvPr>
            <p:ph type="dgm" sz="quarter" idx="11" hasCustomPrompt="1"/>
          </p:nvPr>
        </p:nvSpPr>
        <p:spPr>
          <a:xfrm>
            <a:off x="22092527" y="2376000"/>
            <a:ext cx="2289600" cy="8917200"/>
          </a:xfrm>
          <a:blipFill>
            <a:blip r:embed="rId9">
              <a:extLst>
                <a:ext uri="{28A0092B-C50C-407E-A947-70E740481C1C}">
                  <a14:useLocalDpi xmlns:a14="http://schemas.microsoft.com/office/drawing/2010/main" val="0"/>
                </a:ext>
              </a:extLst>
            </a:blip>
            <a:stretch>
              <a:fillRect/>
            </a:stretch>
          </a:blipFill>
        </p:spPr>
        <p:txBody>
          <a:bodyPr>
            <a:normAutofit/>
          </a:bodyPr>
          <a:lstStyle>
            <a:lvl1pPr marL="0" indent="0">
              <a:buNone/>
              <a:defRPr sz="100"/>
            </a:lvl1pPr>
          </a:lstStyle>
          <a:p>
            <a:r>
              <a:rPr lang="nb-NO" dirty="0"/>
              <a:t>  </a:t>
            </a:r>
          </a:p>
        </p:txBody>
      </p:sp>
    </p:spTree>
    <p:extLst>
      <p:ext uri="{BB962C8B-B14F-4D97-AF65-F5344CB8AC3E}">
        <p14:creationId xmlns:p14="http://schemas.microsoft.com/office/powerpoint/2010/main" val="21424064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6" name="Plassholder for dato 5"/>
          <p:cNvSpPr>
            <a:spLocks noGrp="1"/>
          </p:cNvSpPr>
          <p:nvPr>
            <p:ph type="dt" sz="half" idx="10"/>
          </p:nvPr>
        </p:nvSpPr>
        <p:spPr/>
        <p:txBody>
          <a:bodyPr/>
          <a:lstStyle/>
          <a:p>
            <a:endParaRPr lang="nb-NO"/>
          </a:p>
        </p:txBody>
      </p:sp>
      <p:sp>
        <p:nvSpPr>
          <p:cNvPr id="7" name="Plassholder for bunntekst 6"/>
          <p:cNvSpPr>
            <a:spLocks noGrp="1"/>
          </p:cNvSpPr>
          <p:nvPr>
            <p:ph type="ftr" sz="quarter" idx="11"/>
          </p:nvPr>
        </p:nvSpPr>
        <p:spPr/>
        <p:txBody>
          <a:bodyPr/>
          <a:lstStyle/>
          <a:p>
            <a:endParaRPr lang="nb-NO" dirty="0"/>
          </a:p>
        </p:txBody>
      </p:sp>
      <p:sp>
        <p:nvSpPr>
          <p:cNvPr id="8" name="Plassholder for lysbildenummer 7"/>
          <p:cNvSpPr>
            <a:spLocks noGrp="1"/>
          </p:cNvSpPr>
          <p:nvPr>
            <p:ph type="sldNum" sz="quarter" idx="12"/>
          </p:nvPr>
        </p:nvSpPr>
        <p:spPr/>
        <p:txBody>
          <a:bodyPr/>
          <a:lstStyle/>
          <a:p>
            <a:r>
              <a:rPr lang="nb-NO"/>
              <a:t> Side </a:t>
            </a:r>
            <a:fld id="{5751DFAA-887F-4071-8EAD-E8CA316FCF06}" type="slidenum">
              <a:rPr lang="nb-NO" smtClean="0"/>
              <a:pPr/>
              <a:t>‹#›</a:t>
            </a:fld>
            <a:endParaRPr lang="nb-NO" dirty="0"/>
          </a:p>
        </p:txBody>
      </p:sp>
    </p:spTree>
    <p:extLst>
      <p:ext uri="{BB962C8B-B14F-4D97-AF65-F5344CB8AC3E}">
        <p14:creationId xmlns:p14="http://schemas.microsoft.com/office/powerpoint/2010/main" val="30980477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5" name="Plassholder for dato 4"/>
          <p:cNvSpPr>
            <a:spLocks noGrp="1"/>
          </p:cNvSpPr>
          <p:nvPr>
            <p:ph type="dt" sz="half" idx="10"/>
          </p:nvPr>
        </p:nvSpPr>
        <p:spPr/>
        <p:txBody>
          <a:bodyPr/>
          <a:lstStyle/>
          <a:p>
            <a:endParaRPr lang="nb-NO"/>
          </a:p>
        </p:txBody>
      </p:sp>
      <p:sp>
        <p:nvSpPr>
          <p:cNvPr id="6" name="Plassholder for bunntekst 5"/>
          <p:cNvSpPr>
            <a:spLocks noGrp="1"/>
          </p:cNvSpPr>
          <p:nvPr>
            <p:ph type="ftr" sz="quarter" idx="11"/>
          </p:nvPr>
        </p:nvSpPr>
        <p:spPr/>
        <p:txBody>
          <a:bodyPr/>
          <a:lstStyle/>
          <a:p>
            <a:endParaRPr lang="nb-NO" dirty="0"/>
          </a:p>
        </p:txBody>
      </p:sp>
      <p:sp>
        <p:nvSpPr>
          <p:cNvPr id="7" name="Plassholder for lysbildenummer 6"/>
          <p:cNvSpPr>
            <a:spLocks noGrp="1"/>
          </p:cNvSpPr>
          <p:nvPr>
            <p:ph type="sldNum" sz="quarter" idx="12"/>
          </p:nvPr>
        </p:nvSpPr>
        <p:spPr/>
        <p:txBody>
          <a:bodyPr/>
          <a:lstStyle/>
          <a:p>
            <a:r>
              <a:rPr lang="nb-NO"/>
              <a:t> Side </a:t>
            </a:r>
            <a:fld id="{5751DFAA-887F-4071-8EAD-E8CA316FCF06}" type="slidenum">
              <a:rPr lang="nb-NO" smtClean="0"/>
              <a:pPr/>
              <a:t>‹#›</a:t>
            </a:fld>
            <a:endParaRPr lang="nb-NO" dirty="0"/>
          </a:p>
        </p:txBody>
      </p:sp>
    </p:spTree>
    <p:extLst>
      <p:ext uri="{BB962C8B-B14F-4D97-AF65-F5344CB8AC3E}">
        <p14:creationId xmlns:p14="http://schemas.microsoft.com/office/powerpoint/2010/main" val="19438400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Default - Tittel og innhold">
    <p:spTree>
      <p:nvGrpSpPr>
        <p:cNvPr id="1" name=""/>
        <p:cNvGrpSpPr/>
        <p:nvPr/>
      </p:nvGrpSpPr>
      <p:grpSpPr>
        <a:xfrm>
          <a:off x="0" y="0"/>
          <a:ext cx="0" cy="0"/>
          <a:chOff x="0" y="0"/>
          <a:chExt cx="0" cy="0"/>
        </a:xfrm>
      </p:grpSpPr>
      <p:sp>
        <p:nvSpPr>
          <p:cNvPr id="18" name="Shape 18"/>
          <p:cNvSpPr>
            <a:spLocks noGrp="1"/>
          </p:cNvSpPr>
          <p:nvPr>
            <p:ph type="title"/>
          </p:nvPr>
        </p:nvSpPr>
        <p:spPr>
          <a:xfrm>
            <a:off x="863947" y="2567005"/>
            <a:ext cx="18334810" cy="923330"/>
          </a:xfrm>
          <a:prstGeom prst="rect">
            <a:avLst/>
          </a:prstGeom>
        </p:spPr>
        <p:txBody>
          <a:bodyPr/>
          <a:lstStyle/>
          <a:p>
            <a:pPr lvl="0">
              <a:defRPr sz="1800" spc="0">
                <a:solidFill>
                  <a:srgbClr val="000000"/>
                </a:solidFill>
                <a:uFillTx/>
              </a:defRPr>
            </a:pPr>
            <a:r>
              <a:rPr sz="6700" spc="1168">
                <a:solidFill>
                  <a:srgbClr val="FF4E10"/>
                </a:solidFill>
                <a:uFill>
                  <a:solidFill>
                    <a:srgbClr val="FF4E10"/>
                  </a:solidFill>
                </a:uFill>
              </a:rPr>
              <a:t>Titteltekst</a:t>
            </a:r>
          </a:p>
        </p:txBody>
      </p:sp>
      <p:sp>
        <p:nvSpPr>
          <p:cNvPr id="19" name="Shape 19"/>
          <p:cNvSpPr>
            <a:spLocks noGrp="1"/>
          </p:cNvSpPr>
          <p:nvPr>
            <p:ph type="body" idx="1"/>
          </p:nvPr>
        </p:nvSpPr>
        <p:spPr>
          <a:prstGeom prst="rect">
            <a:avLst/>
          </a:prstGeom>
        </p:spPr>
        <p:txBody>
          <a:bodyPr/>
          <a:lstStyle/>
          <a:p>
            <a:pPr lvl="0">
              <a:defRPr sz="1800">
                <a:uFillTx/>
              </a:defRPr>
            </a:pPr>
            <a:r>
              <a:rPr sz="5700">
                <a:uFill>
                  <a:solidFill/>
                </a:uFill>
              </a:rPr>
              <a:t>Brødtekst nivå én</a:t>
            </a:r>
          </a:p>
          <a:p>
            <a:pPr lvl="1">
              <a:defRPr sz="1800">
                <a:uFillTx/>
              </a:defRPr>
            </a:pPr>
            <a:r>
              <a:rPr sz="5700">
                <a:uFill>
                  <a:solidFill/>
                </a:uFill>
              </a:rPr>
              <a:t>Brødtekst nivå to</a:t>
            </a:r>
          </a:p>
          <a:p>
            <a:pPr lvl="2">
              <a:defRPr sz="1800">
                <a:uFillTx/>
              </a:defRPr>
            </a:pPr>
            <a:r>
              <a:rPr sz="5700">
                <a:uFill>
                  <a:solidFill/>
                </a:uFill>
              </a:rPr>
              <a:t>Brødtekst nivå tre</a:t>
            </a:r>
          </a:p>
          <a:p>
            <a:pPr lvl="3">
              <a:defRPr sz="1800">
                <a:uFillTx/>
              </a:defRPr>
            </a:pPr>
            <a:r>
              <a:rPr sz="5700">
                <a:uFill>
                  <a:solidFill/>
                </a:uFill>
              </a:rPr>
              <a:t>Brødtekst nivå fire</a:t>
            </a:r>
          </a:p>
          <a:p>
            <a:pPr lvl="4">
              <a:defRPr sz="1800">
                <a:uFillTx/>
              </a:defRPr>
            </a:pPr>
            <a:r>
              <a:rPr sz="5700">
                <a:uFill>
                  <a:solidFill/>
                </a:uFill>
              </a:rPr>
              <a:t>Brødtekst nivå fem</a:t>
            </a:r>
          </a:p>
        </p:txBody>
      </p:sp>
      <p:sp>
        <p:nvSpPr>
          <p:cNvPr id="20" name="Shape 20"/>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56602743"/>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Overskrift og innhold, uten linj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676294" y="1618478"/>
            <a:ext cx="21029831" cy="3414757"/>
          </a:xfrm>
        </p:spPr>
        <p:txBody>
          <a:bodyPr/>
          <a:lstStyle/>
          <a:p>
            <a:r>
              <a:rPr lang="en-US" dirty="0" err="1" smtClean="0"/>
              <a:t>Overskrift</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1163" y="691284"/>
            <a:ext cx="717503" cy="977902"/>
          </a:xfrm>
          <a:prstGeom prst="rect">
            <a:avLst/>
          </a:prstGeom>
        </p:spPr>
      </p:pic>
      <p:sp>
        <p:nvSpPr>
          <p:cNvPr id="4" name="Footer Placeholder 3"/>
          <p:cNvSpPr>
            <a:spLocks noGrp="1"/>
          </p:cNvSpPr>
          <p:nvPr>
            <p:ph type="ftr" sz="quarter" idx="10"/>
          </p:nvPr>
        </p:nvSpPr>
        <p:spPr/>
        <p:txBody>
          <a:bodyPr/>
          <a:lstStyle/>
          <a:p>
            <a:r>
              <a:rPr lang="en-US" smtClean="0">
                <a:solidFill>
                  <a:srgbClr val="000000">
                    <a:tint val="75000"/>
                  </a:srgbClr>
                </a:solidFill>
              </a:rPr>
              <a:t>© E. Årsand, 3. nov. 2016</a:t>
            </a:r>
            <a:endParaRPr lang="en-US" dirty="0">
              <a:solidFill>
                <a:srgbClr val="000000">
                  <a:tint val="75000"/>
                </a:srgbClr>
              </a:solidFill>
            </a:endParaRPr>
          </a:p>
        </p:txBody>
      </p:sp>
    </p:spTree>
    <p:extLst>
      <p:ext uri="{BB962C8B-B14F-4D97-AF65-F5344CB8AC3E}">
        <p14:creationId xmlns:p14="http://schemas.microsoft.com/office/powerpoint/2010/main" val="40869173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tel og innhold">
    <p:spTree>
      <p:nvGrpSpPr>
        <p:cNvPr id="1" name=""/>
        <p:cNvGrpSpPr/>
        <p:nvPr/>
      </p:nvGrpSpPr>
      <p:grpSpPr>
        <a:xfrm>
          <a:off x="0" y="0"/>
          <a:ext cx="0" cy="0"/>
          <a:chOff x="0" y="0"/>
          <a:chExt cx="0" cy="0"/>
        </a:xfrm>
      </p:grpSpPr>
      <p:sp>
        <p:nvSpPr>
          <p:cNvPr id="2" name="Tittel 1"/>
          <p:cNvSpPr>
            <a:spLocks noGrp="1"/>
          </p:cNvSpPr>
          <p:nvPr>
            <p:ph type="title"/>
          </p:nvPr>
        </p:nvSpPr>
        <p:spPr>
          <a:xfrm>
            <a:off x="1246702" y="665312"/>
            <a:ext cx="21944172" cy="1584177"/>
          </a:xfrm>
        </p:spPr>
        <p:txBody>
          <a:bodyPr/>
          <a:lstStyle>
            <a:lvl1pPr algn="l">
              <a:defRPr sz="5700" b="1">
                <a:solidFill>
                  <a:schemeClr val="accent1"/>
                </a:solidFill>
                <a:effectLst/>
              </a:defRPr>
            </a:lvl1pPr>
          </a:lstStyle>
          <a:p>
            <a:r>
              <a:rPr lang="nb-NO" smtClean="0"/>
              <a:t>Klikk for å redigere tittelstil</a:t>
            </a:r>
            <a:endParaRPr lang="nb-NO" dirty="0"/>
          </a:p>
        </p:txBody>
      </p:sp>
      <p:sp>
        <p:nvSpPr>
          <p:cNvPr id="4" name="Plassholder for dato 7"/>
          <p:cNvSpPr>
            <a:spLocks noGrp="1"/>
          </p:cNvSpPr>
          <p:nvPr>
            <p:ph type="dt" sz="half" idx="10"/>
          </p:nvPr>
        </p:nvSpPr>
        <p:spPr>
          <a:xfrm>
            <a:off x="1219120" y="12490450"/>
            <a:ext cx="5689230" cy="952500"/>
          </a:xfrm>
          <a:prstGeom prst="rect">
            <a:avLst/>
          </a:prstGeom>
        </p:spPr>
        <p:txBody>
          <a:bodyPr lIns="217637" tIns="108819" rIns="217637" bIns="108819" anchor="b"/>
          <a:lstStyle>
            <a:lvl1pPr>
              <a:defRPr sz="2300"/>
            </a:lvl1pPr>
          </a:lstStyle>
          <a:p>
            <a:pPr defTabSz="2176382"/>
            <a:endParaRPr lang="nb-NO">
              <a:solidFill>
                <a:srgbClr val="000000"/>
              </a:solidFill>
              <a:latin typeface="Calibri"/>
            </a:endParaRPr>
          </a:p>
        </p:txBody>
      </p:sp>
      <p:sp>
        <p:nvSpPr>
          <p:cNvPr id="6" name="Plassholder for lysbildenummer 9"/>
          <p:cNvSpPr>
            <a:spLocks noGrp="1"/>
          </p:cNvSpPr>
          <p:nvPr>
            <p:ph type="sldNum" sz="quarter" idx="12"/>
          </p:nvPr>
        </p:nvSpPr>
        <p:spPr>
          <a:xfrm>
            <a:off x="17474063" y="12490450"/>
            <a:ext cx="5689230" cy="952500"/>
          </a:xfrm>
          <a:prstGeom prst="rect">
            <a:avLst/>
          </a:prstGeom>
        </p:spPr>
        <p:txBody>
          <a:bodyPr anchor="b"/>
          <a:lstStyle>
            <a:lvl1pPr algn="r">
              <a:defRPr sz="2300"/>
            </a:lvl1pPr>
          </a:lstStyle>
          <a:p>
            <a:pPr>
              <a:defRPr/>
            </a:pPr>
            <a:fld id="{5A31B371-0B55-4CCF-BCE8-7C6F0731C439}" type="slidenum">
              <a:rPr lang="nb-NO" smtClean="0">
                <a:solidFill>
                  <a:srgbClr val="000000"/>
                </a:solidFill>
              </a:rPr>
              <a:pPr>
                <a:defRPr/>
              </a:pPr>
              <a:t>‹#›</a:t>
            </a:fld>
            <a:endParaRPr lang="nb-NO" dirty="0">
              <a:solidFill>
                <a:srgbClr val="000000"/>
              </a:solidFill>
            </a:endParaRPr>
          </a:p>
        </p:txBody>
      </p:sp>
      <p:sp>
        <p:nvSpPr>
          <p:cNvPr id="7" name="Plassholder for bunntekst 8"/>
          <p:cNvSpPr>
            <a:spLocks noGrp="1"/>
          </p:cNvSpPr>
          <p:nvPr>
            <p:ph type="ftr" sz="quarter" idx="13"/>
          </p:nvPr>
        </p:nvSpPr>
        <p:spPr>
          <a:xfrm>
            <a:off x="8330658" y="12490450"/>
            <a:ext cx="7721097" cy="952500"/>
          </a:xfrm>
          <a:prstGeom prst="rect">
            <a:avLst/>
          </a:prstGeom>
        </p:spPr>
        <p:txBody>
          <a:bodyPr anchor="b"/>
          <a:lstStyle>
            <a:lvl1pPr algn="ctr">
              <a:defRPr sz="2300"/>
            </a:lvl1pPr>
          </a:lstStyle>
          <a:p>
            <a:r>
              <a:rPr lang="nb-NO" smtClean="0">
                <a:solidFill>
                  <a:srgbClr val="000000"/>
                </a:solidFill>
              </a:rPr>
              <a:t>Styresak - november</a:t>
            </a:r>
            <a:endParaRPr lang="nb-NO" dirty="0" smtClean="0">
              <a:solidFill>
                <a:srgbClr val="000000"/>
              </a:solidFill>
            </a:endParaRPr>
          </a:p>
        </p:txBody>
      </p:sp>
    </p:spTree>
    <p:extLst>
      <p:ext uri="{BB962C8B-B14F-4D97-AF65-F5344CB8AC3E}">
        <p14:creationId xmlns:p14="http://schemas.microsoft.com/office/powerpoint/2010/main" val="18730297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Kapittelslide">
    <p:bg>
      <p:bgPr>
        <a:solidFill>
          <a:schemeClr val="dk2"/>
        </a:solidFill>
        <a:effectLst/>
      </p:bgPr>
    </p:bg>
    <p:spTree>
      <p:nvGrpSpPr>
        <p:cNvPr id="1" name=""/>
        <p:cNvGrpSpPr/>
        <p:nvPr/>
      </p:nvGrpSpPr>
      <p:grpSpPr>
        <a:xfrm>
          <a:off x="0" y="0"/>
          <a:ext cx="0" cy="0"/>
          <a:chOff x="0" y="0"/>
          <a:chExt cx="0" cy="0"/>
        </a:xfrm>
      </p:grpSpPr>
      <p:sp>
        <p:nvSpPr>
          <p:cNvPr id="2" name="Tittel 1"/>
          <p:cNvSpPr>
            <a:spLocks noGrp="1"/>
          </p:cNvSpPr>
          <p:nvPr>
            <p:ph type="ctrTitle" hasCustomPrompt="1"/>
          </p:nvPr>
        </p:nvSpPr>
        <p:spPr>
          <a:xfrm>
            <a:off x="5454682" y="5106372"/>
            <a:ext cx="17138142" cy="828676"/>
          </a:xfrm>
        </p:spPr>
        <p:txBody>
          <a:bodyPr anchor="b">
            <a:normAutofit/>
          </a:bodyPr>
          <a:lstStyle>
            <a:lvl1pPr algn="r">
              <a:defRPr sz="5700" b="0">
                <a:solidFill>
                  <a:schemeClr val="bg1"/>
                </a:solidFill>
              </a:defRPr>
            </a:lvl1pPr>
          </a:lstStyle>
          <a:p>
            <a:r>
              <a:rPr lang="nb-NO" dirty="0"/>
              <a:t>Klikk for å legge inn en kapitteltittel</a:t>
            </a:r>
          </a:p>
        </p:txBody>
      </p:sp>
      <p:sp>
        <p:nvSpPr>
          <p:cNvPr id="3" name="Undertittel 2"/>
          <p:cNvSpPr>
            <a:spLocks noGrp="1"/>
          </p:cNvSpPr>
          <p:nvPr>
            <p:ph type="subTitle" idx="1"/>
          </p:nvPr>
        </p:nvSpPr>
        <p:spPr>
          <a:xfrm>
            <a:off x="11377423" y="6649441"/>
            <a:ext cx="11215401" cy="3311524"/>
          </a:xfrm>
        </p:spPr>
        <p:txBody>
          <a:bodyPr>
            <a:normAutofit/>
          </a:bodyPr>
          <a:lstStyle>
            <a:lvl1pPr marL="0" indent="0" algn="r">
              <a:lnSpc>
                <a:spcPct val="100000"/>
              </a:lnSpc>
              <a:spcBef>
                <a:spcPts val="0"/>
              </a:spcBef>
              <a:buNone/>
              <a:defRPr sz="4000">
                <a:solidFill>
                  <a:schemeClr val="bg1"/>
                </a:solidFill>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nb-NO" smtClean="0"/>
              <a:t>Klikk for å redigere undertittelstil i malen</a:t>
            </a:r>
            <a:endParaRPr lang="nb-NO" dirty="0"/>
          </a:p>
        </p:txBody>
      </p:sp>
      <p:pic>
        <p:nvPicPr>
          <p:cNvPr id="5" name="Sort_logo" hidden="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40180" y="1440180"/>
            <a:ext cx="3154287" cy="2160000"/>
          </a:xfrm>
          <a:prstGeom prst="rect">
            <a:avLst/>
          </a:prstGeom>
        </p:spPr>
      </p:pic>
      <p:pic>
        <p:nvPicPr>
          <p:cNvPr id="6" name="Hvit_logo" hidden="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40179" y="1440180"/>
            <a:ext cx="3168000" cy="2168471"/>
          </a:xfrm>
          <a:prstGeom prst="rect">
            <a:avLst/>
          </a:prstGeom>
        </p:spPr>
      </p:pic>
      <p:sp>
        <p:nvSpPr>
          <p:cNvPr id="7" name="Plassholder for SmartArt 13"/>
          <p:cNvSpPr>
            <a:spLocks noGrp="1"/>
          </p:cNvSpPr>
          <p:nvPr>
            <p:ph type="dgm" sz="quarter" idx="10" hasCustomPrompt="1"/>
          </p:nvPr>
        </p:nvSpPr>
        <p:spPr>
          <a:xfrm>
            <a:off x="1440000" y="1440000"/>
            <a:ext cx="3168000" cy="2167200"/>
          </a:xfrm>
          <a:blipFill>
            <a:blip r:embed="rId3">
              <a:extLst>
                <a:ext uri="{28A0092B-C50C-407E-A947-70E740481C1C}">
                  <a14:useLocalDpi xmlns:a14="http://schemas.microsoft.com/office/drawing/2010/main" val="0"/>
                </a:ext>
              </a:extLst>
            </a:blip>
            <a:stretch>
              <a:fillRect/>
            </a:stretch>
          </a:blipFill>
        </p:spPr>
        <p:txBody>
          <a:bodyPr>
            <a:normAutofit/>
          </a:bodyPr>
          <a:lstStyle>
            <a:lvl1pPr marL="0" indent="0">
              <a:buNone/>
              <a:defRPr sz="100"/>
            </a:lvl1pPr>
          </a:lstStyle>
          <a:p>
            <a:r>
              <a:rPr lang="nb-NO" dirty="0"/>
              <a:t>  </a:t>
            </a:r>
          </a:p>
        </p:txBody>
      </p:sp>
      <p:pic>
        <p:nvPicPr>
          <p:cNvPr id="8" name="Blå_logo" hidden="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40000" y="1440000"/>
            <a:ext cx="3168000" cy="2155830"/>
          </a:xfrm>
          <a:prstGeom prst="rect">
            <a:avLst/>
          </a:prstGeom>
        </p:spPr>
      </p:pic>
    </p:spTree>
    <p:extLst>
      <p:ext uri="{BB962C8B-B14F-4D97-AF65-F5344CB8AC3E}">
        <p14:creationId xmlns:p14="http://schemas.microsoft.com/office/powerpoint/2010/main" val="443713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dirty="0"/>
          </a:p>
        </p:txBody>
      </p:sp>
      <p:sp>
        <p:nvSpPr>
          <p:cNvPr id="9" name="Plassholder for dato 8"/>
          <p:cNvSpPr>
            <a:spLocks noGrp="1"/>
          </p:cNvSpPr>
          <p:nvPr>
            <p:ph type="dt" sz="half" idx="14"/>
          </p:nvPr>
        </p:nvSpPr>
        <p:spPr/>
        <p:txBody>
          <a:bodyPr/>
          <a:lstStyle/>
          <a:p>
            <a:endParaRPr lang="nb-NO"/>
          </a:p>
        </p:txBody>
      </p:sp>
      <p:sp>
        <p:nvSpPr>
          <p:cNvPr id="10" name="Plassholder for bunntekst 9"/>
          <p:cNvSpPr>
            <a:spLocks noGrp="1"/>
          </p:cNvSpPr>
          <p:nvPr>
            <p:ph type="ftr" sz="quarter" idx="15"/>
          </p:nvPr>
        </p:nvSpPr>
        <p:spPr/>
        <p:txBody>
          <a:bodyPr/>
          <a:lstStyle/>
          <a:p>
            <a:endParaRPr lang="nb-NO" dirty="0"/>
          </a:p>
        </p:txBody>
      </p:sp>
      <p:sp>
        <p:nvSpPr>
          <p:cNvPr id="11" name="Plassholder for lysbildenummer 10"/>
          <p:cNvSpPr>
            <a:spLocks noGrp="1"/>
          </p:cNvSpPr>
          <p:nvPr>
            <p:ph type="sldNum" sz="quarter" idx="16"/>
          </p:nvPr>
        </p:nvSpPr>
        <p:spPr/>
        <p:txBody>
          <a:bodyPr/>
          <a:lstStyle/>
          <a:p>
            <a:r>
              <a:rPr lang="nb-NO"/>
              <a:t> Side </a:t>
            </a:r>
            <a:fld id="{5751DFAA-887F-4071-8EAD-E8CA316FCF06}" type="slidenum">
              <a:rPr lang="nb-NO" smtClean="0"/>
              <a:pPr/>
              <a:t>‹#›</a:t>
            </a:fld>
            <a:endParaRPr lang="nb-NO" dirty="0"/>
          </a:p>
        </p:txBody>
      </p:sp>
    </p:spTree>
    <p:extLst>
      <p:ext uri="{BB962C8B-B14F-4D97-AF65-F5344CB8AC3E}">
        <p14:creationId xmlns:p14="http://schemas.microsoft.com/office/powerpoint/2010/main" val="22125582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tel og innhold /m under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idx="1"/>
          </p:nvPr>
        </p:nvSpPr>
        <p:spPr>
          <a:xfrm>
            <a:off x="1440179" y="3816000"/>
            <a:ext cx="21566696" cy="8496000"/>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dirty="0"/>
          </a:p>
        </p:txBody>
      </p:sp>
      <p:sp>
        <p:nvSpPr>
          <p:cNvPr id="8" name="Plassholder for tekst 7"/>
          <p:cNvSpPr>
            <a:spLocks noGrp="1"/>
          </p:cNvSpPr>
          <p:nvPr>
            <p:ph type="body" sz="quarter" idx="13"/>
          </p:nvPr>
        </p:nvSpPr>
        <p:spPr>
          <a:xfrm>
            <a:off x="1407320" y="2559920"/>
            <a:ext cx="21599555" cy="742950"/>
          </a:xfrm>
        </p:spPr>
        <p:txBody>
          <a:bodyPr/>
          <a:lstStyle>
            <a:lvl1pPr marL="0" indent="0">
              <a:buNone/>
              <a:defRPr>
                <a:solidFill>
                  <a:srgbClr val="898989"/>
                </a:solidFill>
              </a:defRPr>
            </a:lvl1pPr>
          </a:lstStyle>
          <a:p>
            <a:pPr lvl="0"/>
            <a:r>
              <a:rPr lang="nb-NO" smtClean="0"/>
              <a:t>Klikk for å redigere tekststiler i malen</a:t>
            </a:r>
          </a:p>
        </p:txBody>
      </p:sp>
      <p:sp>
        <p:nvSpPr>
          <p:cNvPr id="9" name="Plassholder for dato 8"/>
          <p:cNvSpPr>
            <a:spLocks noGrp="1"/>
          </p:cNvSpPr>
          <p:nvPr>
            <p:ph type="dt" sz="half" idx="14"/>
          </p:nvPr>
        </p:nvSpPr>
        <p:spPr/>
        <p:txBody>
          <a:bodyPr/>
          <a:lstStyle/>
          <a:p>
            <a:endParaRPr lang="nb-NO"/>
          </a:p>
        </p:txBody>
      </p:sp>
      <p:sp>
        <p:nvSpPr>
          <p:cNvPr id="10" name="Plassholder for bunntekst 9"/>
          <p:cNvSpPr>
            <a:spLocks noGrp="1"/>
          </p:cNvSpPr>
          <p:nvPr>
            <p:ph type="ftr" sz="quarter" idx="15"/>
          </p:nvPr>
        </p:nvSpPr>
        <p:spPr/>
        <p:txBody>
          <a:bodyPr/>
          <a:lstStyle/>
          <a:p>
            <a:endParaRPr lang="nb-NO" dirty="0"/>
          </a:p>
        </p:txBody>
      </p:sp>
      <p:sp>
        <p:nvSpPr>
          <p:cNvPr id="11" name="Plassholder for lysbildenummer 10"/>
          <p:cNvSpPr>
            <a:spLocks noGrp="1"/>
          </p:cNvSpPr>
          <p:nvPr>
            <p:ph type="sldNum" sz="quarter" idx="16"/>
          </p:nvPr>
        </p:nvSpPr>
        <p:spPr/>
        <p:txBody>
          <a:bodyPr/>
          <a:lstStyle/>
          <a:p>
            <a:r>
              <a:rPr lang="nb-NO"/>
              <a:t> Side </a:t>
            </a:r>
            <a:fld id="{5751DFAA-887F-4071-8EAD-E8CA316FCF06}" type="slidenum">
              <a:rPr lang="nb-NO" smtClean="0"/>
              <a:pPr/>
              <a:t>‹#›</a:t>
            </a:fld>
            <a:endParaRPr lang="nb-NO" dirty="0"/>
          </a:p>
        </p:txBody>
      </p:sp>
    </p:spTree>
    <p:extLst>
      <p:ext uri="{BB962C8B-B14F-4D97-AF65-F5344CB8AC3E}">
        <p14:creationId xmlns:p14="http://schemas.microsoft.com/office/powerpoint/2010/main" val="519920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9" name="Plassholder for dato 8"/>
          <p:cNvSpPr>
            <a:spLocks noGrp="1"/>
          </p:cNvSpPr>
          <p:nvPr>
            <p:ph type="dt" sz="half" idx="14"/>
          </p:nvPr>
        </p:nvSpPr>
        <p:spPr/>
        <p:txBody>
          <a:bodyPr/>
          <a:lstStyle/>
          <a:p>
            <a:endParaRPr lang="nb-NO"/>
          </a:p>
        </p:txBody>
      </p:sp>
      <p:sp>
        <p:nvSpPr>
          <p:cNvPr id="10" name="Plassholder for bunntekst 9"/>
          <p:cNvSpPr>
            <a:spLocks noGrp="1"/>
          </p:cNvSpPr>
          <p:nvPr>
            <p:ph type="ftr" sz="quarter" idx="15"/>
          </p:nvPr>
        </p:nvSpPr>
        <p:spPr/>
        <p:txBody>
          <a:bodyPr/>
          <a:lstStyle/>
          <a:p>
            <a:endParaRPr lang="nb-NO" dirty="0"/>
          </a:p>
        </p:txBody>
      </p:sp>
      <p:sp>
        <p:nvSpPr>
          <p:cNvPr id="11" name="Plassholder for lysbildenummer 10"/>
          <p:cNvSpPr>
            <a:spLocks noGrp="1"/>
          </p:cNvSpPr>
          <p:nvPr>
            <p:ph type="sldNum" sz="quarter" idx="16"/>
          </p:nvPr>
        </p:nvSpPr>
        <p:spPr/>
        <p:txBody>
          <a:bodyPr/>
          <a:lstStyle/>
          <a:p>
            <a:r>
              <a:rPr lang="nb-NO"/>
              <a:t> Side </a:t>
            </a:r>
            <a:fld id="{5751DFAA-887F-4071-8EAD-E8CA316FCF06}" type="slidenum">
              <a:rPr lang="nb-NO" smtClean="0"/>
              <a:pPr/>
              <a:t>‹#›</a:t>
            </a:fld>
            <a:endParaRPr lang="nb-NO" dirty="0"/>
          </a:p>
        </p:txBody>
      </p:sp>
      <p:sp>
        <p:nvSpPr>
          <p:cNvPr id="6" name="Plassholder for innhold 5"/>
          <p:cNvSpPr>
            <a:spLocks noGrp="1"/>
          </p:cNvSpPr>
          <p:nvPr>
            <p:ph sz="quarter" idx="17"/>
          </p:nvPr>
        </p:nvSpPr>
        <p:spPr>
          <a:xfrm>
            <a:off x="1440177" y="3636000"/>
            <a:ext cx="10549318" cy="8658000"/>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dirty="0"/>
          </a:p>
        </p:txBody>
      </p:sp>
      <p:sp>
        <p:nvSpPr>
          <p:cNvPr id="12" name="Plassholder for innhold 5"/>
          <p:cNvSpPr>
            <a:spLocks noGrp="1"/>
          </p:cNvSpPr>
          <p:nvPr>
            <p:ph sz="quarter" idx="18"/>
          </p:nvPr>
        </p:nvSpPr>
        <p:spPr>
          <a:xfrm>
            <a:off x="12457557" y="3636000"/>
            <a:ext cx="10549318" cy="8658000"/>
          </a:xfrm>
        </p:spPr>
        <p:txBody>
          <a:bodyPr/>
          <a:lstStyle>
            <a:lvl1pPr rtl="0">
              <a:defRPr/>
            </a:lvl1pPr>
            <a:lvl2pPr rtl="0">
              <a:defRPr/>
            </a:lvl2pPr>
            <a:lvl3pPr rtl="0">
              <a:defRPr/>
            </a:lvl3pPr>
            <a:lvl4pPr rtl="0">
              <a:defRPr/>
            </a:lvl4pPr>
            <a:lvl5pPr rtl="0">
              <a:defRPr/>
            </a:lvl5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dirty="0"/>
          </a:p>
        </p:txBody>
      </p:sp>
    </p:spTree>
    <p:extLst>
      <p:ext uri="{BB962C8B-B14F-4D97-AF65-F5344CB8AC3E}">
        <p14:creationId xmlns:p14="http://schemas.microsoft.com/office/powerpoint/2010/main" val="32132744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tel og 3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9" name="Plassholder for dato 8"/>
          <p:cNvSpPr>
            <a:spLocks noGrp="1"/>
          </p:cNvSpPr>
          <p:nvPr>
            <p:ph type="dt" sz="half" idx="14"/>
          </p:nvPr>
        </p:nvSpPr>
        <p:spPr/>
        <p:txBody>
          <a:bodyPr/>
          <a:lstStyle/>
          <a:p>
            <a:endParaRPr lang="nb-NO"/>
          </a:p>
        </p:txBody>
      </p:sp>
      <p:sp>
        <p:nvSpPr>
          <p:cNvPr id="10" name="Plassholder for bunntekst 9"/>
          <p:cNvSpPr>
            <a:spLocks noGrp="1"/>
          </p:cNvSpPr>
          <p:nvPr>
            <p:ph type="ftr" sz="quarter" idx="15"/>
          </p:nvPr>
        </p:nvSpPr>
        <p:spPr/>
        <p:txBody>
          <a:bodyPr/>
          <a:lstStyle/>
          <a:p>
            <a:endParaRPr lang="nb-NO" dirty="0"/>
          </a:p>
        </p:txBody>
      </p:sp>
      <p:sp>
        <p:nvSpPr>
          <p:cNvPr id="11" name="Plassholder for lysbildenummer 10"/>
          <p:cNvSpPr>
            <a:spLocks noGrp="1"/>
          </p:cNvSpPr>
          <p:nvPr>
            <p:ph type="sldNum" sz="quarter" idx="16"/>
          </p:nvPr>
        </p:nvSpPr>
        <p:spPr/>
        <p:txBody>
          <a:bodyPr/>
          <a:lstStyle/>
          <a:p>
            <a:r>
              <a:rPr lang="nb-NO"/>
              <a:t> Side </a:t>
            </a:r>
            <a:fld id="{5751DFAA-887F-4071-8EAD-E8CA316FCF06}" type="slidenum">
              <a:rPr lang="nb-NO" smtClean="0"/>
              <a:pPr/>
              <a:t>‹#›</a:t>
            </a:fld>
            <a:endParaRPr lang="nb-NO" dirty="0"/>
          </a:p>
        </p:txBody>
      </p:sp>
      <p:sp>
        <p:nvSpPr>
          <p:cNvPr id="5" name="Plassholder for innhold 4"/>
          <p:cNvSpPr>
            <a:spLocks noGrp="1"/>
          </p:cNvSpPr>
          <p:nvPr>
            <p:ph sz="quarter" idx="19"/>
          </p:nvPr>
        </p:nvSpPr>
        <p:spPr>
          <a:xfrm>
            <a:off x="1440180" y="3636000"/>
            <a:ext cx="7056882" cy="8658000"/>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dirty="0"/>
          </a:p>
        </p:txBody>
      </p:sp>
      <p:sp>
        <p:nvSpPr>
          <p:cNvPr id="14" name="Plassholder for innhold 4"/>
          <p:cNvSpPr>
            <a:spLocks noGrp="1"/>
          </p:cNvSpPr>
          <p:nvPr>
            <p:ph sz="quarter" idx="20"/>
          </p:nvPr>
        </p:nvSpPr>
        <p:spPr>
          <a:xfrm>
            <a:off x="8695087" y="3636000"/>
            <a:ext cx="7056882" cy="8658000"/>
          </a:xfrm>
        </p:spPr>
        <p:txBody>
          <a:bodyPr/>
          <a:lstStyle>
            <a:lvl1pPr rtl="0">
              <a:defRPr/>
            </a:lvl1pPr>
            <a:lvl2pPr rtl="0">
              <a:defRPr/>
            </a:lvl2pPr>
            <a:lvl3pPr rtl="0">
              <a:defRPr/>
            </a:lvl3pPr>
            <a:lvl4pPr rtl="0">
              <a:defRPr/>
            </a:lvl4pPr>
            <a:lvl5pPr rtl="0">
              <a:defRPr/>
            </a:lvl5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15" name="Plassholder for innhold 4"/>
          <p:cNvSpPr>
            <a:spLocks noGrp="1"/>
          </p:cNvSpPr>
          <p:nvPr>
            <p:ph sz="quarter" idx="21"/>
          </p:nvPr>
        </p:nvSpPr>
        <p:spPr>
          <a:xfrm>
            <a:off x="15949994" y="3636000"/>
            <a:ext cx="7056882" cy="8658000"/>
          </a:xfrm>
        </p:spPr>
        <p:txBody>
          <a:bodyPr/>
          <a:lstStyle>
            <a:lvl1pPr rtl="0">
              <a:defRPr/>
            </a:lvl1pPr>
            <a:lvl2pPr rtl="0">
              <a:defRPr/>
            </a:lvl2pPr>
            <a:lvl3pPr rtl="0">
              <a:defRPr/>
            </a:lvl3pPr>
            <a:lvl4pPr rtl="0">
              <a:defRPr/>
            </a:lvl4pPr>
            <a:lvl5pPr rtl="0">
              <a:defRPr/>
            </a:lvl5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Tree>
    <p:extLst>
      <p:ext uri="{BB962C8B-B14F-4D97-AF65-F5344CB8AC3E}">
        <p14:creationId xmlns:p14="http://schemas.microsoft.com/office/powerpoint/2010/main" val="6106208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tel og bredt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idx="1" hasCustomPrompt="1"/>
          </p:nvPr>
        </p:nvSpPr>
        <p:spPr>
          <a:xfrm>
            <a:off x="0" y="3816477"/>
            <a:ext cx="24382413" cy="8479060"/>
          </a:xfrm>
          <a:solidFill>
            <a:schemeClr val="lt2"/>
          </a:solidFill>
        </p:spPr>
        <p:txBody>
          <a:bodyPr tIns="1800000" anchor="t" anchorCtr="1"/>
          <a:lstStyle>
            <a:lvl1pPr marL="0" indent="0">
              <a:buNone/>
              <a:defRPr/>
            </a:lvl1pPr>
          </a:lstStyle>
          <a:p>
            <a:pPr lvl="0"/>
            <a:r>
              <a:rPr lang="nb-NO" dirty="0"/>
              <a:t>Sett inn bilde / graf / video</a:t>
            </a:r>
          </a:p>
        </p:txBody>
      </p:sp>
      <p:sp>
        <p:nvSpPr>
          <p:cNvPr id="8" name="Plassholder for tekst 7"/>
          <p:cNvSpPr>
            <a:spLocks noGrp="1"/>
          </p:cNvSpPr>
          <p:nvPr>
            <p:ph type="body" sz="quarter" idx="13"/>
          </p:nvPr>
        </p:nvSpPr>
        <p:spPr>
          <a:xfrm>
            <a:off x="1407320" y="2667000"/>
            <a:ext cx="21599555" cy="742950"/>
          </a:xfrm>
        </p:spPr>
        <p:txBody>
          <a:bodyPr/>
          <a:lstStyle>
            <a:lvl1pPr marL="0" indent="0">
              <a:buNone/>
              <a:defRPr>
                <a:solidFill>
                  <a:srgbClr val="898989"/>
                </a:solidFill>
              </a:defRPr>
            </a:lvl1pPr>
          </a:lstStyle>
          <a:p>
            <a:pPr lvl="0"/>
            <a:r>
              <a:rPr lang="nb-NO" smtClean="0"/>
              <a:t>Klikk for å redigere tekststiler i malen</a:t>
            </a:r>
          </a:p>
        </p:txBody>
      </p:sp>
      <p:sp>
        <p:nvSpPr>
          <p:cNvPr id="9" name="Plassholder for dato 8"/>
          <p:cNvSpPr>
            <a:spLocks noGrp="1"/>
          </p:cNvSpPr>
          <p:nvPr>
            <p:ph type="dt" sz="half" idx="14"/>
          </p:nvPr>
        </p:nvSpPr>
        <p:spPr/>
        <p:txBody>
          <a:bodyPr/>
          <a:lstStyle/>
          <a:p>
            <a:endParaRPr lang="nb-NO"/>
          </a:p>
        </p:txBody>
      </p:sp>
      <p:sp>
        <p:nvSpPr>
          <p:cNvPr id="10" name="Plassholder for bunntekst 9"/>
          <p:cNvSpPr>
            <a:spLocks noGrp="1"/>
          </p:cNvSpPr>
          <p:nvPr>
            <p:ph type="ftr" sz="quarter" idx="15"/>
          </p:nvPr>
        </p:nvSpPr>
        <p:spPr/>
        <p:txBody>
          <a:bodyPr/>
          <a:lstStyle/>
          <a:p>
            <a:endParaRPr lang="nb-NO" dirty="0"/>
          </a:p>
        </p:txBody>
      </p:sp>
      <p:sp>
        <p:nvSpPr>
          <p:cNvPr id="11" name="Plassholder for lysbildenummer 10"/>
          <p:cNvSpPr>
            <a:spLocks noGrp="1"/>
          </p:cNvSpPr>
          <p:nvPr>
            <p:ph type="sldNum" sz="quarter" idx="16"/>
          </p:nvPr>
        </p:nvSpPr>
        <p:spPr/>
        <p:txBody>
          <a:bodyPr/>
          <a:lstStyle/>
          <a:p>
            <a:r>
              <a:rPr lang="nb-NO"/>
              <a:t> Side </a:t>
            </a:r>
            <a:fld id="{5751DFAA-887F-4071-8EAD-E8CA316FCF06}" type="slidenum">
              <a:rPr lang="nb-NO" smtClean="0"/>
              <a:pPr/>
              <a:t>‹#›</a:t>
            </a:fld>
            <a:endParaRPr lang="nb-NO" dirty="0"/>
          </a:p>
        </p:txBody>
      </p:sp>
    </p:spTree>
    <p:extLst>
      <p:ext uri="{BB962C8B-B14F-4D97-AF65-F5344CB8AC3E}">
        <p14:creationId xmlns:p14="http://schemas.microsoft.com/office/powerpoint/2010/main" val="42136020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tor innholdsslide">
    <p:spTree>
      <p:nvGrpSpPr>
        <p:cNvPr id="1" name=""/>
        <p:cNvGrpSpPr/>
        <p:nvPr/>
      </p:nvGrpSpPr>
      <p:grpSpPr>
        <a:xfrm>
          <a:off x="0" y="0"/>
          <a:ext cx="0" cy="0"/>
          <a:chOff x="0" y="0"/>
          <a:chExt cx="0" cy="0"/>
        </a:xfrm>
      </p:grpSpPr>
      <p:sp>
        <p:nvSpPr>
          <p:cNvPr id="3" name="Plassholder for innhold 2"/>
          <p:cNvSpPr>
            <a:spLocks noGrp="1"/>
          </p:cNvSpPr>
          <p:nvPr>
            <p:ph idx="1" hasCustomPrompt="1"/>
          </p:nvPr>
        </p:nvSpPr>
        <p:spPr>
          <a:xfrm>
            <a:off x="0" y="0"/>
            <a:ext cx="24385848" cy="12832004"/>
          </a:xfrm>
          <a:solidFill>
            <a:schemeClr val="bg2"/>
          </a:solidFill>
        </p:spPr>
        <p:txBody>
          <a:bodyPr tIns="4320000" anchor="t" anchorCtr="1"/>
          <a:lstStyle>
            <a:lvl1pPr marL="0" indent="0">
              <a:buNone/>
              <a:defRPr baseline="0"/>
            </a:lvl1pPr>
          </a:lstStyle>
          <a:p>
            <a:pPr lvl="0"/>
            <a:r>
              <a:rPr lang="nb-NO" dirty="0"/>
              <a:t>Klikke for å sette inn bilde / graf / video</a:t>
            </a:r>
          </a:p>
        </p:txBody>
      </p:sp>
      <p:sp>
        <p:nvSpPr>
          <p:cNvPr id="9" name="Plassholder for dato 8"/>
          <p:cNvSpPr>
            <a:spLocks noGrp="1"/>
          </p:cNvSpPr>
          <p:nvPr>
            <p:ph type="dt" sz="half" idx="14"/>
          </p:nvPr>
        </p:nvSpPr>
        <p:spPr/>
        <p:txBody>
          <a:bodyPr/>
          <a:lstStyle/>
          <a:p>
            <a:endParaRPr lang="nb-NO"/>
          </a:p>
        </p:txBody>
      </p:sp>
      <p:sp>
        <p:nvSpPr>
          <p:cNvPr id="10" name="Plassholder for bunntekst 9"/>
          <p:cNvSpPr>
            <a:spLocks noGrp="1"/>
          </p:cNvSpPr>
          <p:nvPr>
            <p:ph type="ftr" sz="quarter" idx="15"/>
          </p:nvPr>
        </p:nvSpPr>
        <p:spPr/>
        <p:txBody>
          <a:bodyPr/>
          <a:lstStyle/>
          <a:p>
            <a:endParaRPr lang="nb-NO" dirty="0"/>
          </a:p>
        </p:txBody>
      </p:sp>
      <p:sp>
        <p:nvSpPr>
          <p:cNvPr id="11" name="Plassholder for lysbildenummer 10"/>
          <p:cNvSpPr>
            <a:spLocks noGrp="1"/>
          </p:cNvSpPr>
          <p:nvPr>
            <p:ph type="sldNum" sz="quarter" idx="16"/>
          </p:nvPr>
        </p:nvSpPr>
        <p:spPr/>
        <p:txBody>
          <a:bodyPr/>
          <a:lstStyle/>
          <a:p>
            <a:r>
              <a:rPr lang="nb-NO"/>
              <a:t> Side </a:t>
            </a:r>
            <a:fld id="{5751DFAA-887F-4071-8EAD-E8CA316FCF06}" type="slidenum">
              <a:rPr lang="nb-NO" smtClean="0"/>
              <a:pPr/>
              <a:t>‹#›</a:t>
            </a:fld>
            <a:endParaRPr lang="nb-NO" dirty="0"/>
          </a:p>
        </p:txBody>
      </p:sp>
    </p:spTree>
    <p:extLst>
      <p:ext uri="{BB962C8B-B14F-4D97-AF65-F5344CB8AC3E}">
        <p14:creationId xmlns:p14="http://schemas.microsoft.com/office/powerpoint/2010/main" val="41775612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1439387" y="3633598"/>
            <a:ext cx="10549318" cy="1080135"/>
          </a:xfrm>
        </p:spPr>
        <p:txBody>
          <a:bodyPr anchor="t">
            <a:normAutofit/>
          </a:bodyPr>
          <a:lstStyle>
            <a:lvl1pPr marL="0" indent="0">
              <a:buNone/>
              <a:defRPr sz="4400" b="1"/>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nb-NO" smtClean="0"/>
              <a:t>Klikk for å redigere tekststiler i malen</a:t>
            </a:r>
          </a:p>
        </p:txBody>
      </p:sp>
      <p:sp>
        <p:nvSpPr>
          <p:cNvPr id="5" name="Plassholder for tekst 4"/>
          <p:cNvSpPr>
            <a:spLocks noGrp="1"/>
          </p:cNvSpPr>
          <p:nvPr>
            <p:ph type="body" sz="quarter" idx="3"/>
          </p:nvPr>
        </p:nvSpPr>
        <p:spPr>
          <a:xfrm>
            <a:off x="12457557" y="3633598"/>
            <a:ext cx="10549318" cy="1080135"/>
          </a:xfrm>
        </p:spPr>
        <p:txBody>
          <a:bodyPr anchor="t">
            <a:normAutofit/>
          </a:bodyPr>
          <a:lstStyle>
            <a:lvl1pPr marL="0" indent="0">
              <a:buNone/>
              <a:defRPr sz="4400" b="1"/>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nb-NO" smtClean="0"/>
              <a:t>Klikk for å redigere tekststiler i malen</a:t>
            </a:r>
          </a:p>
        </p:txBody>
      </p:sp>
      <p:sp>
        <p:nvSpPr>
          <p:cNvPr id="10" name="Plassholder for dato 9"/>
          <p:cNvSpPr>
            <a:spLocks noGrp="1"/>
          </p:cNvSpPr>
          <p:nvPr>
            <p:ph type="dt" sz="half" idx="10"/>
          </p:nvPr>
        </p:nvSpPr>
        <p:spPr/>
        <p:txBody>
          <a:bodyPr/>
          <a:lstStyle/>
          <a:p>
            <a:endParaRPr lang="nb-NO"/>
          </a:p>
        </p:txBody>
      </p:sp>
      <p:sp>
        <p:nvSpPr>
          <p:cNvPr id="11" name="Plassholder for bunntekst 10"/>
          <p:cNvSpPr>
            <a:spLocks noGrp="1"/>
          </p:cNvSpPr>
          <p:nvPr>
            <p:ph type="ftr" sz="quarter" idx="11"/>
          </p:nvPr>
        </p:nvSpPr>
        <p:spPr/>
        <p:txBody>
          <a:bodyPr/>
          <a:lstStyle/>
          <a:p>
            <a:endParaRPr lang="nb-NO" dirty="0"/>
          </a:p>
        </p:txBody>
      </p:sp>
      <p:sp>
        <p:nvSpPr>
          <p:cNvPr id="12" name="Plassholder for lysbildenummer 11"/>
          <p:cNvSpPr>
            <a:spLocks noGrp="1"/>
          </p:cNvSpPr>
          <p:nvPr>
            <p:ph type="sldNum" sz="quarter" idx="12"/>
          </p:nvPr>
        </p:nvSpPr>
        <p:spPr/>
        <p:txBody>
          <a:bodyPr/>
          <a:lstStyle/>
          <a:p>
            <a:r>
              <a:rPr lang="nb-NO"/>
              <a:t> Side </a:t>
            </a:r>
            <a:fld id="{5751DFAA-887F-4071-8EAD-E8CA316FCF06}" type="slidenum">
              <a:rPr lang="nb-NO" smtClean="0"/>
              <a:pPr/>
              <a:t>‹#›</a:t>
            </a:fld>
            <a:endParaRPr lang="nb-NO" dirty="0"/>
          </a:p>
        </p:txBody>
      </p:sp>
      <p:sp>
        <p:nvSpPr>
          <p:cNvPr id="13" name="Tittel 12"/>
          <p:cNvSpPr>
            <a:spLocks noGrp="1"/>
          </p:cNvSpPr>
          <p:nvPr>
            <p:ph type="title"/>
          </p:nvPr>
        </p:nvSpPr>
        <p:spPr/>
        <p:txBody>
          <a:bodyPr/>
          <a:lstStyle/>
          <a:p>
            <a:r>
              <a:rPr lang="nb-NO" smtClean="0"/>
              <a:t>Klikk for å redigere tittelstil</a:t>
            </a:r>
            <a:endParaRPr lang="en-GB"/>
          </a:p>
        </p:txBody>
      </p:sp>
      <p:sp>
        <p:nvSpPr>
          <p:cNvPr id="7" name="Plassholder for innhold 6"/>
          <p:cNvSpPr>
            <a:spLocks noGrp="1"/>
          </p:cNvSpPr>
          <p:nvPr>
            <p:ph sz="quarter" idx="13"/>
          </p:nvPr>
        </p:nvSpPr>
        <p:spPr>
          <a:xfrm>
            <a:off x="1439387" y="4713732"/>
            <a:ext cx="10549318" cy="7580267"/>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15" name="Plassholder for innhold 6"/>
          <p:cNvSpPr>
            <a:spLocks noGrp="1"/>
          </p:cNvSpPr>
          <p:nvPr>
            <p:ph sz="quarter" idx="14"/>
          </p:nvPr>
        </p:nvSpPr>
        <p:spPr>
          <a:xfrm>
            <a:off x="12457557" y="4713732"/>
            <a:ext cx="10549318" cy="7580267"/>
          </a:xfrm>
        </p:spPr>
        <p:txBody>
          <a:bodyPr/>
          <a:lstStyle>
            <a:lvl1pPr rtl="0">
              <a:defRPr/>
            </a:lvl1pPr>
            <a:lvl2pPr rtl="0">
              <a:defRPr/>
            </a:lvl2pPr>
            <a:lvl3pPr rtl="0">
              <a:defRPr/>
            </a:lvl3pPr>
            <a:lvl4pPr rtl="0">
              <a:defRPr/>
            </a:lvl4pPr>
            <a:lvl5pPr rtl="0">
              <a:defRPr/>
            </a:lvl5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Tree>
    <p:extLst>
      <p:ext uri="{BB962C8B-B14F-4D97-AF65-F5344CB8AC3E}">
        <p14:creationId xmlns:p14="http://schemas.microsoft.com/office/powerpoint/2010/main" val="30846632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1440179" y="703095"/>
            <a:ext cx="21566696" cy="1673620"/>
          </a:xfrm>
          <a:prstGeom prst="rect">
            <a:avLst/>
          </a:prstGeom>
        </p:spPr>
        <p:txBody>
          <a:bodyPr vert="horz" lIns="0" tIns="0" rIns="0" bIns="0" rtlCol="0" anchor="ctr" anchorCtr="0">
            <a:normAutofit/>
          </a:bodyPr>
          <a:lstStyle/>
          <a:p>
            <a:r>
              <a:rPr lang="nb-NO" dirty="0"/>
              <a:t>Klikk for å redigere tittelstil</a:t>
            </a:r>
          </a:p>
        </p:txBody>
      </p:sp>
      <p:sp>
        <p:nvSpPr>
          <p:cNvPr id="3" name="Plassholder for tekst 2"/>
          <p:cNvSpPr>
            <a:spLocks noGrp="1"/>
          </p:cNvSpPr>
          <p:nvPr>
            <p:ph type="body" idx="1"/>
          </p:nvPr>
        </p:nvSpPr>
        <p:spPr>
          <a:xfrm>
            <a:off x="1440179" y="3636477"/>
            <a:ext cx="21566696" cy="8659060"/>
          </a:xfrm>
          <a:prstGeom prst="rect">
            <a:avLst/>
          </a:prstGeom>
        </p:spPr>
        <p:txBody>
          <a:bodyPr vert="horz" lIns="0" tIns="0" rIns="0" bIns="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p:cNvSpPr>
            <a:spLocks noGrp="1"/>
          </p:cNvSpPr>
          <p:nvPr>
            <p:ph type="dt" sz="half" idx="2"/>
          </p:nvPr>
        </p:nvSpPr>
        <p:spPr>
          <a:xfrm>
            <a:off x="5760720" y="13069633"/>
            <a:ext cx="1692332" cy="369332"/>
          </a:xfrm>
          <a:prstGeom prst="rect">
            <a:avLst/>
          </a:prstGeom>
        </p:spPr>
        <p:txBody>
          <a:bodyPr vert="horz" lIns="0" tIns="0" rIns="0" bIns="0" rtlCol="0" anchor="ctr">
            <a:normAutofit/>
          </a:bodyPr>
          <a:lstStyle>
            <a:lvl1pPr algn="l">
              <a:defRPr sz="2000">
                <a:solidFill>
                  <a:srgbClr val="C1C1C1"/>
                </a:solidFill>
              </a:defRPr>
            </a:lvl1pPr>
          </a:lstStyle>
          <a:p>
            <a:endParaRPr lang="nb-NO"/>
          </a:p>
        </p:txBody>
      </p:sp>
      <p:sp>
        <p:nvSpPr>
          <p:cNvPr id="5" name="Plassholder for bunntekst 4"/>
          <p:cNvSpPr>
            <a:spLocks noGrp="1"/>
          </p:cNvSpPr>
          <p:nvPr>
            <p:ph type="ftr" sz="quarter" idx="3"/>
          </p:nvPr>
        </p:nvSpPr>
        <p:spPr>
          <a:xfrm>
            <a:off x="9311351" y="13069633"/>
            <a:ext cx="10801350" cy="369332"/>
          </a:xfrm>
          <a:prstGeom prst="rect">
            <a:avLst/>
          </a:prstGeom>
        </p:spPr>
        <p:txBody>
          <a:bodyPr vert="horz" lIns="0" tIns="0" rIns="0" bIns="0" rtlCol="0" anchor="ctr">
            <a:normAutofit/>
          </a:bodyPr>
          <a:lstStyle>
            <a:lvl1pPr algn="ctr">
              <a:defRPr sz="2000">
                <a:solidFill>
                  <a:srgbClr val="C1C1C1"/>
                </a:solidFill>
              </a:defRPr>
            </a:lvl1pPr>
          </a:lstStyle>
          <a:p>
            <a:endParaRPr lang="nb-NO" dirty="0"/>
          </a:p>
        </p:txBody>
      </p:sp>
      <p:sp>
        <p:nvSpPr>
          <p:cNvPr id="6" name="Plassholder for lysbildenummer 5"/>
          <p:cNvSpPr>
            <a:spLocks noGrp="1"/>
          </p:cNvSpPr>
          <p:nvPr>
            <p:ph type="sldNum" sz="quarter" idx="4"/>
          </p:nvPr>
        </p:nvSpPr>
        <p:spPr>
          <a:xfrm>
            <a:off x="21971000" y="13069633"/>
            <a:ext cx="1436097" cy="369332"/>
          </a:xfrm>
          <a:prstGeom prst="rect">
            <a:avLst/>
          </a:prstGeom>
        </p:spPr>
        <p:txBody>
          <a:bodyPr vert="horz" lIns="0" tIns="0" rIns="0" bIns="0" rtlCol="0" anchor="ctr">
            <a:normAutofit/>
          </a:bodyPr>
          <a:lstStyle>
            <a:lvl1pPr algn="r">
              <a:defRPr sz="2000">
                <a:solidFill>
                  <a:srgbClr val="C1C1C1"/>
                </a:solidFill>
              </a:defRPr>
            </a:lvl1pPr>
          </a:lstStyle>
          <a:p>
            <a:r>
              <a:rPr lang="nb-NO"/>
              <a:t> Side </a:t>
            </a:r>
            <a:fld id="{5751DFAA-887F-4071-8EAD-E8CA316FCF06}" type="slidenum">
              <a:rPr lang="nb-NO" smtClean="0"/>
              <a:pPr/>
              <a:t>‹#›</a:t>
            </a:fld>
            <a:endParaRPr lang="nb-NO" dirty="0"/>
          </a:p>
        </p:txBody>
      </p:sp>
      <p:pic>
        <p:nvPicPr>
          <p:cNvPr id="7" name="Bilde 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64108" y="13094836"/>
            <a:ext cx="4054052" cy="302400"/>
          </a:xfrm>
          <a:prstGeom prst="rect">
            <a:avLst/>
          </a:prstGeom>
        </p:spPr>
      </p:pic>
    </p:spTree>
    <p:extLst>
      <p:ext uri="{BB962C8B-B14F-4D97-AF65-F5344CB8AC3E}">
        <p14:creationId xmlns:p14="http://schemas.microsoft.com/office/powerpoint/2010/main" val="1643857197"/>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0" r:id="rId3"/>
    <p:sldLayoutId id="2147483660" r:id="rId4"/>
    <p:sldLayoutId id="2147483652" r:id="rId5"/>
    <p:sldLayoutId id="2147483657" r:id="rId6"/>
    <p:sldLayoutId id="2147483659" r:id="rId7"/>
    <p:sldLayoutId id="2147483658" r:id="rId8"/>
    <p:sldLayoutId id="2147483653" r:id="rId9"/>
    <p:sldLayoutId id="2147483654" r:id="rId10"/>
    <p:sldLayoutId id="2147483655" r:id="rId11"/>
    <p:sldLayoutId id="2147483661" r:id="rId12"/>
    <p:sldLayoutId id="2147483663" r:id="rId13"/>
    <p:sldLayoutId id="2147483664" r:id="rId14"/>
  </p:sldLayoutIdLst>
  <p:hf hdr="0" ftr="0" dt="0"/>
  <p:txStyles>
    <p:titleStyle>
      <a:lvl1pPr algn="l" defTabSz="1828709" rtl="0" eaLnBrk="1" latinLnBrk="0" hangingPunct="1">
        <a:lnSpc>
          <a:spcPct val="90000"/>
        </a:lnSpc>
        <a:spcBef>
          <a:spcPct val="0"/>
        </a:spcBef>
        <a:buNone/>
        <a:defRPr sz="6000" b="1" kern="1200">
          <a:solidFill>
            <a:srgbClr val="000000"/>
          </a:solidFill>
          <a:latin typeface="+mj-lt"/>
          <a:ea typeface="+mj-ea"/>
          <a:cs typeface="+mj-cs"/>
        </a:defRPr>
      </a:lvl1pPr>
    </p:titleStyle>
    <p:bodyStyle>
      <a:lvl1pPr marL="540000" indent="-540000" algn="l" defTabSz="1828709" rtl="0" eaLnBrk="1" latinLnBrk="0" hangingPunct="1">
        <a:lnSpc>
          <a:spcPct val="100000"/>
        </a:lnSpc>
        <a:spcBef>
          <a:spcPts val="500"/>
        </a:spcBef>
        <a:buClr>
          <a:schemeClr val="tx2"/>
        </a:buClr>
        <a:buFont typeface="Wingdings 2" panose="05020102010507070707" pitchFamily="18" charset="2"/>
        <a:buChar char=""/>
        <a:defRPr sz="4400" kern="1200">
          <a:solidFill>
            <a:srgbClr val="000000"/>
          </a:solidFill>
          <a:latin typeface="+mn-lt"/>
          <a:ea typeface="+mn-ea"/>
          <a:cs typeface="+mn-cs"/>
        </a:defRPr>
      </a:lvl1pPr>
      <a:lvl2pPr marL="972000" indent="-540000" algn="l" defTabSz="1828709" rtl="0" eaLnBrk="1" latinLnBrk="0" hangingPunct="1">
        <a:lnSpc>
          <a:spcPct val="100000"/>
        </a:lnSpc>
        <a:spcBef>
          <a:spcPts val="500"/>
        </a:spcBef>
        <a:buClr>
          <a:schemeClr val="tx2"/>
        </a:buClr>
        <a:buFont typeface="Wingdings 2" panose="05020102010507070707" pitchFamily="18" charset="2"/>
        <a:buChar char=""/>
        <a:defRPr sz="4000" kern="1200">
          <a:solidFill>
            <a:srgbClr val="000000"/>
          </a:solidFill>
          <a:latin typeface="+mn-lt"/>
          <a:ea typeface="+mn-ea"/>
          <a:cs typeface="+mn-cs"/>
        </a:defRPr>
      </a:lvl2pPr>
      <a:lvl3pPr marL="1404000" indent="-540000" algn="l" defTabSz="1828709" rtl="0" eaLnBrk="1" latinLnBrk="0" hangingPunct="1">
        <a:lnSpc>
          <a:spcPct val="100000"/>
        </a:lnSpc>
        <a:spcBef>
          <a:spcPts val="500"/>
        </a:spcBef>
        <a:buClr>
          <a:schemeClr val="tx2"/>
        </a:buClr>
        <a:buFont typeface="Wingdings 2" panose="05020102010507070707" pitchFamily="18" charset="2"/>
        <a:buChar char=""/>
        <a:defRPr sz="3600" kern="1200">
          <a:solidFill>
            <a:srgbClr val="000000"/>
          </a:solidFill>
          <a:latin typeface="+mn-lt"/>
          <a:ea typeface="+mn-ea"/>
          <a:cs typeface="+mn-cs"/>
        </a:defRPr>
      </a:lvl3pPr>
      <a:lvl4pPr marL="1836000" indent="-540000" algn="l" defTabSz="1828709" rtl="0" eaLnBrk="1" latinLnBrk="0" hangingPunct="1">
        <a:lnSpc>
          <a:spcPct val="100000"/>
        </a:lnSpc>
        <a:spcBef>
          <a:spcPts val="500"/>
        </a:spcBef>
        <a:buClr>
          <a:schemeClr val="tx2"/>
        </a:buClr>
        <a:buFont typeface="Wingdings 2" panose="05020102010507070707" pitchFamily="18" charset="2"/>
        <a:buChar char=""/>
        <a:defRPr sz="3200" kern="1200">
          <a:solidFill>
            <a:srgbClr val="000000"/>
          </a:solidFill>
          <a:latin typeface="+mn-lt"/>
          <a:ea typeface="+mn-ea"/>
          <a:cs typeface="+mn-cs"/>
        </a:defRPr>
      </a:lvl4pPr>
      <a:lvl5pPr marL="2268000" indent="-540000" algn="l" defTabSz="1828709" rtl="0" eaLnBrk="1" latinLnBrk="0" hangingPunct="1">
        <a:lnSpc>
          <a:spcPct val="100000"/>
        </a:lnSpc>
        <a:spcBef>
          <a:spcPts val="500"/>
        </a:spcBef>
        <a:buClr>
          <a:schemeClr val="tx2"/>
        </a:buClr>
        <a:buFont typeface="Wingdings 2" panose="05020102010507070707" pitchFamily="18" charset="2"/>
        <a:buChar char=""/>
        <a:defRPr sz="3200" kern="1200">
          <a:solidFill>
            <a:srgbClr val="000000"/>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nb-NO"/>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 Id="rId6" Type="http://schemas.openxmlformats.org/officeDocument/2006/relationships/image" Target="../media/image26.jpeg"/><Relationship Id="rId5" Type="http://schemas.microsoft.com/office/2007/relationships/hdphoto" Target="../media/hdphoto3.wdp"/><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hyperlink" Target="http://www.aftenposten.no/okonomi/Legene-brukte-flere-maneder-pa-kreftdiagnosen-Watson-brukte-ti-minutter-603026b.html?spid_rel=2" TargetMode="External"/><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jpe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notesSlide" Target="../notesSlides/notesSlide6.xml"/><Relationship Id="rId16" Type="http://schemas.openxmlformats.org/officeDocument/2006/relationships/image" Target="../media/image47.png"/><Relationship Id="rId1" Type="http://schemas.openxmlformats.org/officeDocument/2006/relationships/slideLayout" Target="../slideLayouts/slideLayout3.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GIF"/><Relationship Id="rId15" Type="http://schemas.openxmlformats.org/officeDocument/2006/relationships/image" Target="../media/image46.png"/><Relationship Id="rId10" Type="http://schemas.openxmlformats.org/officeDocument/2006/relationships/image" Target="../media/image41.png"/><Relationship Id="rId4" Type="http://schemas.openxmlformats.org/officeDocument/2006/relationships/image" Target="../media/image35.gif"/><Relationship Id="rId9" Type="http://schemas.openxmlformats.org/officeDocument/2006/relationships/image" Target="../media/image40.jpeg"/><Relationship Id="rId14" Type="http://schemas.openxmlformats.org/officeDocument/2006/relationships/image" Target="../media/image45.png"/></Relationships>
</file>

<file path=ppt/slides/_rels/slide17.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8" Type="http://schemas.openxmlformats.org/officeDocument/2006/relationships/image" Target="../media/image50.jpeg"/><Relationship Id="rId13" Type="http://schemas.openxmlformats.org/officeDocument/2006/relationships/image" Target="../media/image53.png"/><Relationship Id="rId3" Type="http://schemas.openxmlformats.org/officeDocument/2006/relationships/slideLayout" Target="../slideLayouts/slideLayout3.xml"/><Relationship Id="rId7" Type="http://schemas.openxmlformats.org/officeDocument/2006/relationships/hyperlink" Target="http://www.google.no/url?sa=i&amp;rct=j&amp;q=&amp;esrc=s&amp;frm=1&amp;source=images&amp;cd=&amp;cad=rja&amp;uact=8&amp;docid=jUPx26pwy8UcLM&amp;tbnid=60Sg6blU_N0PJM:&amp;ved=0CAUQjRw&amp;url=http://www.123rf.com/clipart-vector/old_age.html&amp;ei=ULNxU-XDBMmHyQO924DwBQ&amp;bvm=bv.66330100,d.bGQ&amp;psig=AFQjCNHdt3E8dZ1bxN8rl3oHp6GYfI4haw&amp;ust=1400046771604283" TargetMode="External"/><Relationship Id="rId12" Type="http://schemas.openxmlformats.org/officeDocument/2006/relationships/image" Target="../media/image52.png"/><Relationship Id="rId2" Type="http://schemas.openxmlformats.org/officeDocument/2006/relationships/tags" Target="../tags/tag1.xml"/><Relationship Id="rId16" Type="http://schemas.openxmlformats.org/officeDocument/2006/relationships/image" Target="../media/image55.jpeg"/><Relationship Id="rId1" Type="http://schemas.openxmlformats.org/officeDocument/2006/relationships/vmlDrawing" Target="../drawings/vmlDrawing2.vml"/><Relationship Id="rId6" Type="http://schemas.openxmlformats.org/officeDocument/2006/relationships/image" Target="../media/image49.emf"/><Relationship Id="rId11" Type="http://schemas.openxmlformats.org/officeDocument/2006/relationships/hyperlink" Target="http://www.google.no/url?sa=i&amp;rct=j&amp;q=&amp;esrc=s&amp;source=images&amp;cd=&amp;cad=rja&amp;uact=8&amp;ved=0CAcQjRxqFQoTCMmRq4WClMYCFYMTLAodgE0G8A&amp;url=http://www.iconarchive.com/show/vista-hardware-devices-icons-by-icons-land/Home-Server-icon.html&amp;ei=2ft_VYnBG4OnsAGAm5mADw&amp;bvm=bv.96041959,d.bGg&amp;psig=AFQjCNGDbn_22KoQLfOEeuaSr_6jEqZY4w&amp;ust=1434537298983648" TargetMode="External"/><Relationship Id="rId5" Type="http://schemas.openxmlformats.org/officeDocument/2006/relationships/oleObject" Target="../embeddings/oleObject2.bin"/><Relationship Id="rId15" Type="http://schemas.openxmlformats.org/officeDocument/2006/relationships/hyperlink" Target="https://www.google.no/url?sa=i&amp;rct=j&amp;q=&amp;esrc=s&amp;source=images&amp;cd=&amp;cad=rja&amp;uact=8&amp;ved=0CAcQjRxqFQoTCN3A9PqDlMYCFUVdLAodIY8GNg&amp;url=https://www.keyscriptsllc.com/our-services/&amp;ei=3P1_Vd3iG8W6sQGhnpqwAw&amp;bvm=bv.96041959,d.bGg&amp;psig=AFQjCNH52QDk6qwe7QYcuhoBUtWMSZkQ2g&amp;ust=1434537754667639" TargetMode="External"/><Relationship Id="rId10" Type="http://schemas.openxmlformats.org/officeDocument/2006/relationships/image" Target="../media/image51.jpeg"/><Relationship Id="rId4" Type="http://schemas.openxmlformats.org/officeDocument/2006/relationships/notesSlide" Target="../notesSlides/notesSlide7.xml"/><Relationship Id="rId9" Type="http://schemas.openxmlformats.org/officeDocument/2006/relationships/hyperlink" Target="http://www.google.no/url?sa=i&amp;rct=j&amp;q=&amp;esrc=s&amp;frm=1&amp;source=images&amp;cd=&amp;cad=rja&amp;uact=8&amp;docid=oBGo0c3-hmBCXM&amp;tbnid=1L0WJvb-YvFXlM:&amp;ved=0CAUQjRw&amp;url=http://specialneedsspecialparents.blogspot.com/&amp;ei=frRxU6PYFOmmyAOd3YGYCw&amp;bvm=bv.66330100,d.bGQ&amp;psig=AFQjCNGeIrX_7DWQT2ZzSD5hRiUp5EpuDQ&amp;ust=1400047061582161" TargetMode="External"/><Relationship Id="rId14" Type="http://schemas.openxmlformats.org/officeDocument/2006/relationships/image" Target="../media/image5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slideLayout" Target="../slideLayouts/slideLayout10.xml"/><Relationship Id="rId7" Type="http://schemas.openxmlformats.org/officeDocument/2006/relationships/image" Target="../media/image35.gif"/><Relationship Id="rId2" Type="http://schemas.openxmlformats.org/officeDocument/2006/relationships/tags" Target="../tags/tag2.xml"/><Relationship Id="rId1" Type="http://schemas.openxmlformats.org/officeDocument/2006/relationships/vmlDrawing" Target="../drawings/vmlDrawing3.vml"/><Relationship Id="rId6" Type="http://schemas.openxmlformats.org/officeDocument/2006/relationships/image" Target="../media/image56.emf"/><Relationship Id="rId5" Type="http://schemas.openxmlformats.org/officeDocument/2006/relationships/oleObject" Target="../embeddings/oleObject3.bin"/><Relationship Id="rId4" Type="http://schemas.openxmlformats.org/officeDocument/2006/relationships/notesSlide" Target="../notesSlides/notesSlide8.xml"/></Relationships>
</file>

<file path=ppt/slides/_rels/slide2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69.jpeg"/><Relationship Id="rId13" Type="http://schemas.openxmlformats.org/officeDocument/2006/relationships/hyperlink" Target="http://www.google.no/url?sa=i&amp;rct=j&amp;q=&amp;esrc=s&amp;source=images&amp;cd=&amp;cad=rja&amp;uact=8&amp;ved=0ahUKEwjupJ6TjtfOAhUBkiwKHSSMDFkQjRwIBw&amp;url=http://www.contegix.com/the-emergence-of-wearable-technology/&amp;bvm=bv.129759880,d.bGg&amp;psig=AFQjCNEjw-SWKd7HJ897RsY7Rfn6F_4EYQ&amp;ust=1472027005729545" TargetMode="External"/><Relationship Id="rId18" Type="http://schemas.openxmlformats.org/officeDocument/2006/relationships/image" Target="../media/image78.jpeg"/><Relationship Id="rId3" Type="http://schemas.openxmlformats.org/officeDocument/2006/relationships/image" Target="../media/image64.jpeg"/><Relationship Id="rId7" Type="http://schemas.openxmlformats.org/officeDocument/2006/relationships/image" Target="../media/image68.jpeg"/><Relationship Id="rId12" Type="http://schemas.openxmlformats.org/officeDocument/2006/relationships/image" Target="../media/image73.jpeg"/><Relationship Id="rId17" Type="http://schemas.openxmlformats.org/officeDocument/2006/relationships/image" Target="../media/image77.jpeg"/><Relationship Id="rId2" Type="http://schemas.openxmlformats.org/officeDocument/2006/relationships/notesSlide" Target="../notesSlides/notesSlide11.xml"/><Relationship Id="rId16" Type="http://schemas.openxmlformats.org/officeDocument/2006/relationships/image" Target="../media/image76.png"/><Relationship Id="rId1" Type="http://schemas.openxmlformats.org/officeDocument/2006/relationships/slideLayout" Target="../slideLayouts/slideLayout3.xml"/><Relationship Id="rId6" Type="http://schemas.openxmlformats.org/officeDocument/2006/relationships/image" Target="../media/image67.jpeg"/><Relationship Id="rId11" Type="http://schemas.openxmlformats.org/officeDocument/2006/relationships/image" Target="../media/image72.jpeg"/><Relationship Id="rId5" Type="http://schemas.openxmlformats.org/officeDocument/2006/relationships/image" Target="../media/image66.jpeg"/><Relationship Id="rId15" Type="http://schemas.openxmlformats.org/officeDocument/2006/relationships/image" Target="../media/image75.png"/><Relationship Id="rId10" Type="http://schemas.openxmlformats.org/officeDocument/2006/relationships/image" Target="../media/image71.jpeg"/><Relationship Id="rId4" Type="http://schemas.openxmlformats.org/officeDocument/2006/relationships/image" Target="../media/image65.jpeg"/><Relationship Id="rId9" Type="http://schemas.openxmlformats.org/officeDocument/2006/relationships/image" Target="../media/image70.jpeg"/><Relationship Id="rId14" Type="http://schemas.openxmlformats.org/officeDocument/2006/relationships/image" Target="../media/image74.jpeg"/></Relationships>
</file>

<file path=ppt/slides/_rels/slide31.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 Id="rId9" Type="http://schemas.openxmlformats.org/officeDocument/2006/relationships/image" Target="../media/image76.png"/></Relationships>
</file>

<file path=ppt/slides/_rels/slide3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8" Type="http://schemas.openxmlformats.org/officeDocument/2006/relationships/hyperlink" Target="https://www.cellscope.com/" TargetMode="External"/><Relationship Id="rId13" Type="http://schemas.openxmlformats.org/officeDocument/2006/relationships/hyperlink" Target="http://www.scanvision.com/" TargetMode="External"/><Relationship Id="rId3" Type="http://schemas.openxmlformats.org/officeDocument/2006/relationships/hyperlink" Target="http://www.delta.dk/imported/images/DELTA_Web/documents/ME/ePatch-ECG-monitoring-of-patients-at-home.pdf" TargetMode="External"/><Relationship Id="rId7" Type="http://schemas.openxmlformats.org/officeDocument/2006/relationships/image" Target="../media/image87.jpeg"/><Relationship Id="rId12" Type="http://schemas.openxmlformats.org/officeDocument/2006/relationships/image" Target="../media/image91.png"/><Relationship Id="rId17" Type="http://schemas.openxmlformats.org/officeDocument/2006/relationships/image" Target="../media/image94.png"/><Relationship Id="rId2" Type="http://schemas.openxmlformats.org/officeDocument/2006/relationships/notesSlide" Target="../notesSlides/notesSlide14.xml"/><Relationship Id="rId16" Type="http://schemas.openxmlformats.org/officeDocument/2006/relationships/hyperlink" Target="http://en.wikipedia.org/wiki/Google_Contact_Lens" TargetMode="External"/><Relationship Id="rId1" Type="http://schemas.openxmlformats.org/officeDocument/2006/relationships/slideLayout" Target="../slideLayouts/slideLayout10.xml"/><Relationship Id="rId6" Type="http://schemas.openxmlformats.org/officeDocument/2006/relationships/image" Target="../media/image86.png"/><Relationship Id="rId11" Type="http://schemas.openxmlformats.org/officeDocument/2006/relationships/image" Target="../media/image90.png"/><Relationship Id="rId5" Type="http://schemas.openxmlformats.org/officeDocument/2006/relationships/hyperlink" Target="http://www.scanadu.com/" TargetMode="External"/><Relationship Id="rId15" Type="http://schemas.openxmlformats.org/officeDocument/2006/relationships/image" Target="../media/image93.jpeg"/><Relationship Id="rId10" Type="http://schemas.openxmlformats.org/officeDocument/2006/relationships/image" Target="../media/image89.png"/><Relationship Id="rId4" Type="http://schemas.openxmlformats.org/officeDocument/2006/relationships/image" Target="../media/image85.png"/><Relationship Id="rId9" Type="http://schemas.openxmlformats.org/officeDocument/2006/relationships/image" Target="../media/image88.jpg"/><Relationship Id="rId14" Type="http://schemas.openxmlformats.org/officeDocument/2006/relationships/image" Target="../media/image92.jpeg"/></Relationships>
</file>

<file path=ppt/slides/_rels/slide3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97.png"/></Relationships>
</file>

<file path=ppt/slides/_rels/slide36.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102.jpe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101.jpeg"/><Relationship Id="rId5" Type="http://schemas.openxmlformats.org/officeDocument/2006/relationships/image" Target="../media/image100.jpg"/><Relationship Id="rId4" Type="http://schemas.openxmlformats.org/officeDocument/2006/relationships/image" Target="../media/image99.png"/></Relationships>
</file>

<file path=ppt/slides/_rels/slide3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104.jpeg"/></Relationships>
</file>

<file path=ppt/slides/_rels/slide38.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hyperlink" Target="http://www.google.no/url?sa=i&amp;rct=j&amp;q=&amp;esrc=s&amp;source=images&amp;cd=&amp;cad=rja&amp;uact=8&amp;ved=0ahUKEwj9zIeZ657JAhVJjSwKHdZwD3sQjRwIBw&amp;url=http://www.strangenotions.com/the-road-from-atheism-dr-edward-fesers-conversion-part-1-of-3/&amp;psig=AFQjCNEWAMpj8ErV_LNl8yQbq3fBh32RLQ&amp;ust=1448103255940700"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image" Target="../media/image11.emf"/><Relationship Id="rId5" Type="http://schemas.openxmlformats.org/officeDocument/2006/relationships/oleObject" Target="../embeddings/Microsoft_Excel_97-2003_Worksheet1.xls"/><Relationship Id="rId4"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4.xml"/><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8.jpeg"/><Relationship Id="rId7" Type="http://schemas.openxmlformats.org/officeDocument/2006/relationships/image" Target="../media/image21.jpeg"/><Relationship Id="rId2" Type="http://schemas.openxmlformats.org/officeDocument/2006/relationships/image" Target="../media/image17.jpeg"/><Relationship Id="rId1" Type="http://schemas.openxmlformats.org/officeDocument/2006/relationships/slideLayout" Target="../slideLayouts/slideLayout3.xml"/><Relationship Id="rId6" Type="http://schemas.openxmlformats.org/officeDocument/2006/relationships/image" Target="../media/image20.png"/><Relationship Id="rId5" Type="http://schemas.microsoft.com/office/2007/relationships/hdphoto" Target="../media/hdphoto2.wdp"/><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169E8"/>
        </a:solidFill>
        <a:effectLst/>
      </p:bgPr>
    </p:bg>
    <p:spTree>
      <p:nvGrpSpPr>
        <p:cNvPr id="1" name=""/>
        <p:cNvGrpSpPr/>
        <p:nvPr/>
      </p:nvGrpSpPr>
      <p:grpSpPr>
        <a:xfrm>
          <a:off x="0" y="0"/>
          <a:ext cx="0" cy="0"/>
          <a:chOff x="0" y="0"/>
          <a:chExt cx="0" cy="0"/>
        </a:xfrm>
      </p:grpSpPr>
      <p:pic>
        <p:nvPicPr>
          <p:cNvPr id="15" name="Gradertsirkel"/>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22092527" y="2376000"/>
            <a:ext cx="2289886" cy="8915400"/>
          </a:xfrm>
          <a:custGeom>
            <a:avLst/>
            <a:gdLst>
              <a:gd name="connsiteX0" fmla="*/ 2289886 w 2289886"/>
              <a:gd name="connsiteY0" fmla="*/ 0 h 8915400"/>
              <a:gd name="connsiteX1" fmla="*/ 2289886 w 2289886"/>
              <a:gd name="connsiteY1" fmla="*/ 8915400 h 8915400"/>
              <a:gd name="connsiteX2" fmla="*/ 2208748 w 2289886"/>
              <a:gd name="connsiteY2" fmla="*/ 8915400 h 8915400"/>
              <a:gd name="connsiteX3" fmla="*/ 2203568 w 2289886"/>
              <a:gd name="connsiteY3" fmla="*/ 8912226 h 8915400"/>
              <a:gd name="connsiteX4" fmla="*/ 0 w 2289886"/>
              <a:gd name="connsiteY4" fmla="*/ 4482560 h 8915400"/>
              <a:gd name="connsiteX5" fmla="*/ 2203568 w 2289886"/>
              <a:gd name="connsiteY5" fmla="*/ 52895 h 89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9886" h="8915400">
                <a:moveTo>
                  <a:pt x="2289886" y="0"/>
                </a:moveTo>
                <a:lnTo>
                  <a:pt x="2289886" y="8915400"/>
                </a:lnTo>
                <a:lnTo>
                  <a:pt x="2208748" y="8915400"/>
                </a:lnTo>
                <a:lnTo>
                  <a:pt x="2203568" y="8912226"/>
                </a:lnTo>
                <a:cubicBezTo>
                  <a:pt x="891023" y="8059147"/>
                  <a:pt x="0" y="6395348"/>
                  <a:pt x="0" y="4482560"/>
                </a:cubicBezTo>
                <a:cubicBezTo>
                  <a:pt x="0" y="2569772"/>
                  <a:pt x="891023" y="905972"/>
                  <a:pt x="2203568" y="52895"/>
                </a:cubicBezTo>
                <a:close/>
              </a:path>
            </a:pathLst>
          </a:custGeom>
        </p:spPr>
      </p:pic>
      <p:pic>
        <p:nvPicPr>
          <p:cNvPr id="14" name="Hvit_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0179" y="1440180"/>
            <a:ext cx="3168000" cy="2168471"/>
          </a:xfrm>
          <a:prstGeom prst="rect">
            <a:avLst/>
          </a:prstGeom>
        </p:spPr>
      </p:pic>
      <p:sp>
        <p:nvSpPr>
          <p:cNvPr id="2" name="Tittel 1"/>
          <p:cNvSpPr>
            <a:spLocks noGrp="1"/>
          </p:cNvSpPr>
          <p:nvPr>
            <p:ph type="ctrTitle"/>
          </p:nvPr>
        </p:nvSpPr>
        <p:spPr/>
        <p:txBody>
          <a:bodyPr/>
          <a:lstStyle/>
          <a:p>
            <a:r>
              <a:rPr lang="nb-NO" dirty="0" smtClean="0">
                <a:solidFill>
                  <a:srgbClr val="FFFFFF"/>
                </a:solidFill>
              </a:rPr>
              <a:t>Fremtidens helsetjeneste og IKT</a:t>
            </a:r>
            <a:endParaRPr lang="nb-NO" dirty="0">
              <a:solidFill>
                <a:srgbClr val="FFFFFF"/>
              </a:solidFill>
            </a:endParaRPr>
          </a:p>
        </p:txBody>
      </p:sp>
      <p:sp>
        <p:nvSpPr>
          <p:cNvPr id="3" name="Undertittel 2"/>
          <p:cNvSpPr>
            <a:spLocks noGrp="1"/>
          </p:cNvSpPr>
          <p:nvPr>
            <p:ph type="subTitle" idx="1"/>
          </p:nvPr>
        </p:nvSpPr>
        <p:spPr/>
        <p:txBody>
          <a:bodyPr/>
          <a:lstStyle/>
          <a:p>
            <a:r>
              <a:rPr lang="nb-NO" dirty="0" smtClean="0">
                <a:solidFill>
                  <a:srgbClr val="FFFFFF"/>
                </a:solidFill>
              </a:rPr>
              <a:t>Hallvard Lærum, dr.med.</a:t>
            </a:r>
          </a:p>
          <a:p>
            <a:r>
              <a:rPr lang="nb-NO" dirty="0" smtClean="0">
                <a:solidFill>
                  <a:srgbClr val="FFFFFF"/>
                </a:solidFill>
              </a:rPr>
              <a:t>Seniorrådgiver</a:t>
            </a:r>
          </a:p>
          <a:p>
            <a:r>
              <a:rPr lang="nb-NO" dirty="0" smtClean="0">
                <a:solidFill>
                  <a:srgbClr val="FFFFFF"/>
                </a:solidFill>
              </a:rPr>
              <a:t>Direktoratet for </a:t>
            </a:r>
            <a:r>
              <a:rPr lang="nb-NO" dirty="0" err="1" smtClean="0">
                <a:solidFill>
                  <a:srgbClr val="FFFFFF"/>
                </a:solidFill>
              </a:rPr>
              <a:t>e-helse</a:t>
            </a:r>
            <a:endParaRPr lang="nb-NO" dirty="0">
              <a:solidFill>
                <a:srgbClr val="FFFFFF"/>
              </a:solidFill>
            </a:endParaRPr>
          </a:p>
        </p:txBody>
      </p:sp>
      <p:pic>
        <p:nvPicPr>
          <p:cNvPr id="6" name="Bilde 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4152419" y="5208735"/>
            <a:ext cx="6504708" cy="4334778"/>
          </a:xfrm>
          <a:prstGeom prst="rect">
            <a:avLst/>
          </a:prstGeom>
        </p:spPr>
      </p:pic>
    </p:spTree>
    <p:extLst>
      <p:ext uri="{BB962C8B-B14F-4D97-AF65-F5344CB8AC3E}">
        <p14:creationId xmlns:p14="http://schemas.microsoft.com/office/powerpoint/2010/main" val="10963590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Aldri mer immunsuppresjon og organmangel?</a:t>
            </a:r>
            <a:endParaRPr lang="nb-NO" dirty="0"/>
          </a:p>
        </p:txBody>
      </p:sp>
      <p:sp>
        <p:nvSpPr>
          <p:cNvPr id="4" name="Plassholder for lysbildenummer 3"/>
          <p:cNvSpPr>
            <a:spLocks noGrp="1"/>
          </p:cNvSpPr>
          <p:nvPr>
            <p:ph type="sldNum" sz="quarter" idx="16"/>
          </p:nvPr>
        </p:nvSpPr>
        <p:spPr/>
        <p:txBody>
          <a:bodyPr/>
          <a:lstStyle/>
          <a:p>
            <a:r>
              <a:rPr lang="nb-NO" smtClean="0"/>
              <a:t> Side </a:t>
            </a:r>
            <a:fld id="{5751DFAA-887F-4071-8EAD-E8CA316FCF06}" type="slidenum">
              <a:rPr lang="nb-NO" smtClean="0"/>
              <a:pPr/>
              <a:t>10</a:t>
            </a:fld>
            <a:endParaRPr lang="nb-NO"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0" y="2690810"/>
            <a:ext cx="10813751" cy="80326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1450" y="11310512"/>
            <a:ext cx="1838325" cy="1028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3" name="Picture 5" descr="https://d267cvn3rvuq91.cloudfront.net/i/images/kidney.jpg?sw=1080&amp;cx=0&amp;cy=0&amp;cw=2400&amp;ch=1350"/>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2583102" y="2810741"/>
            <a:ext cx="10287000" cy="5781676"/>
          </a:xfrm>
          <a:prstGeom prst="rect">
            <a:avLst/>
          </a:prstGeom>
          <a:noFill/>
          <a:extLst>
            <a:ext uri="{909E8E84-426E-40DD-AFC4-6F175D3DCCD1}">
              <a14:hiddenFill xmlns:a14="http://schemas.microsoft.com/office/drawing/2010/main">
                <a:solidFill>
                  <a:srgbClr val="FFFFFF"/>
                </a:solidFill>
              </a14:hiddenFill>
            </a:ext>
          </a:extLst>
        </p:spPr>
      </p:pic>
      <p:sp>
        <p:nvSpPr>
          <p:cNvPr id="8" name="TekstSylinder 7"/>
          <p:cNvSpPr txBox="1"/>
          <p:nvPr/>
        </p:nvSpPr>
        <p:spPr>
          <a:xfrm>
            <a:off x="19830808" y="8620648"/>
            <a:ext cx="3039294" cy="276999"/>
          </a:xfrm>
          <a:prstGeom prst="rect">
            <a:avLst/>
          </a:prstGeom>
          <a:noFill/>
        </p:spPr>
        <p:txBody>
          <a:bodyPr vert="horz" wrap="none" lIns="0" tIns="0" rIns="0" bIns="0" rtlCol="0">
            <a:spAutoFit/>
          </a:bodyPr>
          <a:lstStyle/>
          <a:p>
            <a:pPr>
              <a:spcAft>
                <a:spcPts val="1000"/>
              </a:spcAft>
            </a:pPr>
            <a:r>
              <a:rPr lang="nb-NO" sz="1800" b="1" dirty="0" smtClean="0"/>
              <a:t>Printing av </a:t>
            </a:r>
            <a:r>
              <a:rPr lang="nb-NO" sz="1800" b="1" dirty="0" err="1" smtClean="0"/>
              <a:t>proximale</a:t>
            </a:r>
            <a:r>
              <a:rPr lang="nb-NO" sz="1800" b="1" dirty="0" smtClean="0"/>
              <a:t> </a:t>
            </a:r>
            <a:r>
              <a:rPr lang="nb-NO" sz="1800" b="1" dirty="0" err="1" smtClean="0"/>
              <a:t>tubuli</a:t>
            </a:r>
            <a:endParaRPr lang="nb-NO" sz="1800" b="1" dirty="0" smtClean="0"/>
          </a:p>
        </p:txBody>
      </p:sp>
      <p:pic>
        <p:nvPicPr>
          <p:cNvPr id="12295" name="Picture 7" descr="Bilderesultat for 3d-printing kidne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83102" y="9167812"/>
            <a:ext cx="5638800" cy="3762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94311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dirty="0" smtClean="0"/>
              <a:t>Maskinlæring gjenkjenner mønstre meget godt</a:t>
            </a:r>
            <a:br>
              <a:rPr lang="nb-NO" dirty="0" smtClean="0"/>
            </a:br>
            <a:r>
              <a:rPr lang="nb-NO" sz="4400" dirty="0" smtClean="0"/>
              <a:t>Kan klassifisere føflekkbilder </a:t>
            </a:r>
            <a:r>
              <a:rPr lang="nb-NO" sz="4400" dirty="0"/>
              <a:t>bedre enn dermatologer</a:t>
            </a:r>
          </a:p>
        </p:txBody>
      </p:sp>
      <p:pic>
        <p:nvPicPr>
          <p:cNvPr id="3" name="Bild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44223">
            <a:off x="781106" y="4118719"/>
            <a:ext cx="12845097" cy="12669302"/>
          </a:xfrm>
          <a:prstGeom prst="rect">
            <a:avLst/>
          </a:prstGeom>
          <a:effectLst>
            <a:outerShdw blurRad="50800" dist="38100" dir="2700000" algn="tl" rotWithShape="0">
              <a:prstClr val="black">
                <a:alpha val="40000"/>
              </a:prstClr>
            </a:outerShdw>
          </a:effectLst>
        </p:spPr>
      </p:pic>
      <p:pic>
        <p:nvPicPr>
          <p:cNvPr id="194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46143" y="3890645"/>
            <a:ext cx="9423112" cy="98520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737517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p:cNvSpPr>
            <a:spLocks noGrp="1"/>
          </p:cNvSpPr>
          <p:nvPr>
            <p:ph type="title"/>
          </p:nvPr>
        </p:nvSpPr>
        <p:spPr>
          <a:xfrm>
            <a:off x="2124198" y="794016"/>
            <a:ext cx="18334810" cy="1061828"/>
          </a:xfrm>
        </p:spPr>
        <p:txBody>
          <a:bodyPr>
            <a:noAutofit/>
          </a:bodyPr>
          <a:lstStyle/>
          <a:p>
            <a:r>
              <a:rPr lang="nb-NO" dirty="0"/>
              <a:t>Kunstig intelligens kan tolke store mengder kunnskap og gi </a:t>
            </a:r>
            <a:r>
              <a:rPr lang="nb-NO" dirty="0" smtClean="0"/>
              <a:t>anbefalinger</a:t>
            </a:r>
            <a:endParaRPr lang="nb-NO" dirty="0"/>
          </a:p>
        </p:txBody>
      </p:sp>
      <p:grpSp>
        <p:nvGrpSpPr>
          <p:cNvPr id="2" name="Gruppe 1"/>
          <p:cNvGrpSpPr/>
          <p:nvPr/>
        </p:nvGrpSpPr>
        <p:grpSpPr>
          <a:xfrm>
            <a:off x="2182087" y="3740727"/>
            <a:ext cx="11076710" cy="8375074"/>
            <a:chOff x="3893422" y="2693009"/>
            <a:chExt cx="15095101" cy="10150156"/>
          </a:xfrm>
        </p:grpSpPr>
        <p:pic>
          <p:nvPicPr>
            <p:cNvPr id="5" name="Bilde 4">
              <a:hlinkClick r:id="rId3"/>
            </p:cNvPr>
            <p:cNvPicPr>
              <a:picLocks noChangeAspect="1"/>
            </p:cNvPicPr>
            <p:nvPr/>
          </p:nvPicPr>
          <p:blipFill rotWithShape="1">
            <a:blip r:embed="rId4" cstate="print">
              <a:extLst>
                <a:ext uri="{28A0092B-C50C-407E-A947-70E740481C1C}">
                  <a14:useLocalDpi xmlns:a14="http://schemas.microsoft.com/office/drawing/2010/main" val="0"/>
                </a:ext>
              </a:extLst>
            </a:blip>
            <a:srcRect b="7919"/>
            <a:stretch/>
          </p:blipFill>
          <p:spPr>
            <a:xfrm>
              <a:off x="3893604" y="2693009"/>
              <a:ext cx="15094919" cy="10150156"/>
            </a:xfrm>
            <a:prstGeom prst="rect">
              <a:avLst/>
            </a:prstGeom>
          </p:spPr>
        </p:pic>
        <p:pic>
          <p:nvPicPr>
            <p:cNvPr id="4" name="Bilde 3"/>
            <p:cNvPicPr>
              <a:picLocks noChangeAspect="1"/>
            </p:cNvPicPr>
            <p:nvPr/>
          </p:nvPicPr>
          <p:blipFill rotWithShape="1">
            <a:blip r:embed="rId5" cstate="print">
              <a:extLst>
                <a:ext uri="{28A0092B-C50C-407E-A947-70E740481C1C}">
                  <a14:useLocalDpi xmlns:a14="http://schemas.microsoft.com/office/drawing/2010/main" val="0"/>
                </a:ext>
              </a:extLst>
            </a:blip>
            <a:srcRect t="6913" r="4178" b="14496"/>
            <a:stretch/>
          </p:blipFill>
          <p:spPr>
            <a:xfrm>
              <a:off x="3893422" y="7040717"/>
              <a:ext cx="15095101" cy="5802448"/>
            </a:xfrm>
            <a:prstGeom prst="rect">
              <a:avLst/>
            </a:prstGeom>
          </p:spPr>
        </p:pic>
      </p:grpSp>
      <p:pic>
        <p:nvPicPr>
          <p:cNvPr id="2048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666985" y="3595472"/>
            <a:ext cx="8468446" cy="96474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09927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vit_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0179" y="1440180"/>
            <a:ext cx="3168000" cy="2168471"/>
          </a:xfrm>
          <a:prstGeom prst="rect">
            <a:avLst/>
          </a:prstGeom>
        </p:spPr>
      </p:pic>
      <p:sp>
        <p:nvSpPr>
          <p:cNvPr id="2" name="Tittel 1"/>
          <p:cNvSpPr>
            <a:spLocks noGrp="1"/>
          </p:cNvSpPr>
          <p:nvPr>
            <p:ph type="ctrTitle"/>
          </p:nvPr>
        </p:nvSpPr>
        <p:spPr/>
        <p:txBody>
          <a:bodyPr/>
          <a:lstStyle/>
          <a:p>
            <a:r>
              <a:rPr lang="nb-NO" dirty="0" smtClean="0">
                <a:solidFill>
                  <a:srgbClr val="FFFFFF"/>
                </a:solidFill>
              </a:rPr>
              <a:t>Elektronisk pasientjournal</a:t>
            </a:r>
            <a:endParaRPr lang="nb-NO" dirty="0">
              <a:solidFill>
                <a:srgbClr val="FFFFFF"/>
              </a:solidFill>
            </a:endParaRPr>
          </a:p>
        </p:txBody>
      </p:sp>
      <p:sp>
        <p:nvSpPr>
          <p:cNvPr id="3" name="Undertittel 2"/>
          <p:cNvSpPr>
            <a:spLocks noGrp="1"/>
          </p:cNvSpPr>
          <p:nvPr>
            <p:ph type="subTitle" idx="1"/>
          </p:nvPr>
        </p:nvSpPr>
        <p:spPr/>
        <p:txBody>
          <a:bodyPr/>
          <a:lstStyle/>
          <a:p>
            <a:endParaRPr lang="nb-NO">
              <a:solidFill>
                <a:srgbClr val="FFFFFF"/>
              </a:solidFill>
            </a:endParaRPr>
          </a:p>
        </p:txBody>
      </p:sp>
    </p:spTree>
    <p:extLst>
      <p:ext uri="{BB962C8B-B14F-4D97-AF65-F5344CB8AC3E}">
        <p14:creationId xmlns:p14="http://schemas.microsoft.com/office/powerpoint/2010/main" val="1535390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p:cNvSpPr>
            <a:spLocks noGrp="1"/>
          </p:cNvSpPr>
          <p:nvPr>
            <p:ph type="title"/>
          </p:nvPr>
        </p:nvSpPr>
        <p:spPr/>
        <p:txBody>
          <a:bodyPr/>
          <a:lstStyle/>
          <a:p>
            <a:r>
              <a:rPr lang="nb-NO" dirty="0" smtClean="0"/>
              <a:t>Moderne EPJ har adskillig mer å by på enn</a:t>
            </a:r>
            <a:br>
              <a:rPr lang="nb-NO" dirty="0" smtClean="0"/>
            </a:br>
            <a:r>
              <a:rPr lang="nb-NO" dirty="0" smtClean="0"/>
              <a:t>det vi har i Norge i dag</a:t>
            </a:r>
            <a:endParaRPr lang="nb-NO" dirty="0"/>
          </a:p>
        </p:txBody>
      </p:sp>
      <p:sp>
        <p:nvSpPr>
          <p:cNvPr id="6" name="Plassholder for innhold 5"/>
          <p:cNvSpPr>
            <a:spLocks noGrp="1"/>
          </p:cNvSpPr>
          <p:nvPr>
            <p:ph idx="1"/>
          </p:nvPr>
        </p:nvSpPr>
        <p:spPr>
          <a:xfrm>
            <a:off x="1440179" y="3636477"/>
            <a:ext cx="15580130" cy="8659060"/>
          </a:xfrm>
        </p:spPr>
        <p:txBody>
          <a:bodyPr>
            <a:normAutofit lnSpcReduction="10000"/>
          </a:bodyPr>
          <a:lstStyle/>
          <a:p>
            <a:r>
              <a:rPr lang="nb-NO" dirty="0" smtClean="0"/>
              <a:t>EPJ som er tilpasset ulike situasjoner og pasientgrupper</a:t>
            </a:r>
            <a:br>
              <a:rPr lang="nb-NO" dirty="0" smtClean="0"/>
            </a:br>
            <a:endParaRPr lang="nb-NO" dirty="0" smtClean="0"/>
          </a:p>
          <a:p>
            <a:r>
              <a:rPr lang="nb-NO" dirty="0" smtClean="0"/>
              <a:t>Selektiv strukturering og gjenbruk av data</a:t>
            </a:r>
          </a:p>
          <a:p>
            <a:pPr lvl="1"/>
            <a:r>
              <a:rPr lang="nb-NO" dirty="0" smtClean="0"/>
              <a:t>Slipper å legge inn samme informasjon flere ganger</a:t>
            </a:r>
            <a:br>
              <a:rPr lang="nb-NO" dirty="0" smtClean="0"/>
            </a:br>
            <a:endParaRPr lang="nb-NO" dirty="0" smtClean="0"/>
          </a:p>
          <a:p>
            <a:r>
              <a:rPr lang="nb-NO" dirty="0" smtClean="0"/>
              <a:t>Bærbare enheter </a:t>
            </a:r>
            <a:endParaRPr lang="nb-NO" dirty="0"/>
          </a:p>
          <a:p>
            <a:pPr lvl="1"/>
            <a:r>
              <a:rPr lang="nb-NO" dirty="0" smtClean="0"/>
              <a:t>EPJ er med deg hvor du er</a:t>
            </a:r>
            <a:br>
              <a:rPr lang="nb-NO" dirty="0" smtClean="0"/>
            </a:br>
            <a:endParaRPr lang="nb-NO" dirty="0" smtClean="0"/>
          </a:p>
          <a:p>
            <a:r>
              <a:rPr lang="nb-NO" dirty="0" smtClean="0"/>
              <a:t>Beslutningsstøtte, som gjør det lettere å:</a:t>
            </a:r>
          </a:p>
          <a:p>
            <a:pPr lvl="1"/>
            <a:r>
              <a:rPr lang="nb-NO" dirty="0" smtClean="0"/>
              <a:t>ta i bruk beste praksis</a:t>
            </a:r>
          </a:p>
          <a:p>
            <a:pPr lvl="1"/>
            <a:r>
              <a:rPr lang="nb-NO" dirty="0"/>
              <a:t>u</a:t>
            </a:r>
            <a:r>
              <a:rPr lang="nb-NO" dirty="0" smtClean="0"/>
              <a:t>nngå feil</a:t>
            </a:r>
          </a:p>
          <a:p>
            <a:pPr lvl="1"/>
            <a:r>
              <a:rPr lang="nb-NO" dirty="0"/>
              <a:t>f</a:t>
            </a:r>
            <a:r>
              <a:rPr lang="nb-NO" dirty="0" smtClean="0"/>
              <a:t>ange opp pasientgrupper som krever endret oppfølging</a:t>
            </a:r>
            <a:br>
              <a:rPr lang="nb-NO" dirty="0" smtClean="0"/>
            </a:br>
            <a:endParaRPr lang="nb-NO" dirty="0" smtClean="0"/>
          </a:p>
        </p:txBody>
      </p:sp>
      <p:pic>
        <p:nvPicPr>
          <p:cNvPr id="13314" name="Picture 2" descr="Bilderesultat for clinical decision support"/>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2613" r="16992"/>
          <a:stretch/>
        </p:blipFill>
        <p:spPr bwMode="auto">
          <a:xfrm>
            <a:off x="17733125" y="1"/>
            <a:ext cx="10270158" cy="10474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74191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 name="Tittel 4"/>
          <p:cNvSpPr>
            <a:spLocks noGrp="1"/>
          </p:cNvSpPr>
          <p:nvPr>
            <p:ph type="title"/>
          </p:nvPr>
        </p:nvSpPr>
        <p:spPr>
          <a:xfrm>
            <a:off x="1440183" y="703098"/>
            <a:ext cx="21566698" cy="1673620"/>
          </a:xfrm>
        </p:spPr>
        <p:txBody>
          <a:bodyPr>
            <a:normAutofit/>
          </a:bodyPr>
          <a:lstStyle/>
          <a:p>
            <a:r>
              <a:rPr lang="nb-NO" dirty="0" smtClean="0"/>
              <a:t>Organiseringen av helsetjenesten </a:t>
            </a:r>
            <a:r>
              <a:rPr lang="nb-NO" dirty="0"/>
              <a:t>i Norge er </a:t>
            </a:r>
            <a:r>
              <a:rPr lang="nb-NO" dirty="0" smtClean="0"/>
              <a:t>fragmentert</a:t>
            </a:r>
            <a:br>
              <a:rPr lang="nb-NO" dirty="0" smtClean="0"/>
            </a:br>
            <a:r>
              <a:rPr lang="nb-NO" sz="4400" dirty="0" smtClean="0"/>
              <a:t>Det er pasientjournalene også</a:t>
            </a:r>
            <a:endParaRPr lang="nb-NO" sz="4400" dirty="0"/>
          </a:p>
        </p:txBody>
      </p:sp>
      <p:sp>
        <p:nvSpPr>
          <p:cNvPr id="506" name="Plassholder for lysbildenummer 505"/>
          <p:cNvSpPr>
            <a:spLocks noGrp="1"/>
          </p:cNvSpPr>
          <p:nvPr>
            <p:ph type="sldNum" sz="quarter" idx="16"/>
          </p:nvPr>
        </p:nvSpPr>
        <p:spPr/>
        <p:txBody>
          <a:bodyPr>
            <a:normAutofit/>
          </a:bodyPr>
          <a:lstStyle/>
          <a:p>
            <a:r>
              <a:rPr lang="nb-NO" smtClean="0">
                <a:solidFill>
                  <a:srgbClr val="281C2C"/>
                </a:solidFill>
              </a:rPr>
              <a:t> Side </a:t>
            </a:r>
            <a:fld id="{5751DFAA-887F-4071-8EAD-E8CA316FCF06}" type="slidenum">
              <a:rPr lang="nb-NO" smtClean="0">
                <a:solidFill>
                  <a:srgbClr val="281C2C"/>
                </a:solidFill>
              </a:rPr>
              <a:pPr/>
              <a:t>15</a:t>
            </a:fld>
            <a:endParaRPr lang="nb-NO" dirty="0">
              <a:solidFill>
                <a:srgbClr val="281C2C"/>
              </a:solidFill>
            </a:endParaRPr>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6948" y="3111203"/>
            <a:ext cx="22009100" cy="922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54598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sz="4000" dirty="0" smtClean="0"/>
              <a:t>En rekke stortingsmeldinger har fanget opp dette, og peker i samme retning</a:t>
            </a:r>
            <a:endParaRPr lang="nb-NO" sz="4000" dirty="0"/>
          </a:p>
        </p:txBody>
      </p:sp>
      <p:sp>
        <p:nvSpPr>
          <p:cNvPr id="3" name="Plassholder for lysbildenummer 2"/>
          <p:cNvSpPr>
            <a:spLocks noGrp="1"/>
          </p:cNvSpPr>
          <p:nvPr>
            <p:ph type="sldNum" sz="quarter" idx="16"/>
          </p:nvPr>
        </p:nvSpPr>
        <p:spPr/>
        <p:txBody>
          <a:bodyPr/>
          <a:lstStyle/>
          <a:p>
            <a:r>
              <a:rPr lang="nb-NO" smtClean="0"/>
              <a:t> Side </a:t>
            </a:r>
            <a:fld id="{5751DFAA-887F-4071-8EAD-E8CA316FCF06}" type="slidenum">
              <a:rPr lang="nb-NO" smtClean="0"/>
              <a:pPr/>
              <a:t>16</a:t>
            </a:fld>
            <a:endParaRPr lang="nb-NO" dirty="0"/>
          </a:p>
        </p:txBody>
      </p:sp>
      <p:sp>
        <p:nvSpPr>
          <p:cNvPr id="5" name="Plassholder for tekst 15"/>
          <p:cNvSpPr txBox="1">
            <a:spLocks/>
          </p:cNvSpPr>
          <p:nvPr/>
        </p:nvSpPr>
        <p:spPr>
          <a:xfrm>
            <a:off x="1364750" y="1838857"/>
            <a:ext cx="22115082" cy="912812"/>
          </a:xfrm>
          <a:prstGeom prst="rect">
            <a:avLst/>
          </a:prstGeom>
        </p:spPr>
        <p:txBody>
          <a:bodyPr lIns="91423" tIns="45710" rIns="91423" bIns="45710"/>
          <a:lstStyle>
            <a:lvl1pPr marL="539454" indent="-539454" algn="l" defTabSz="1826881" rtl="0" eaLnBrk="1" latinLnBrk="0" hangingPunct="1">
              <a:lnSpc>
                <a:spcPct val="100000"/>
              </a:lnSpc>
              <a:spcBef>
                <a:spcPts val="500"/>
              </a:spcBef>
              <a:buClr>
                <a:schemeClr val="tx2"/>
              </a:buClr>
              <a:buFont typeface="Wingdings 2" panose="05020102010507070707" pitchFamily="18" charset="2"/>
              <a:buChar char=""/>
              <a:defRPr sz="2800" kern="1200">
                <a:solidFill>
                  <a:srgbClr val="000000"/>
                </a:solidFill>
                <a:latin typeface="+mn-lt"/>
                <a:ea typeface="+mn-ea"/>
                <a:cs typeface="+mn-cs"/>
              </a:defRPr>
            </a:lvl1pPr>
            <a:lvl2pPr marL="971031" indent="-539454" algn="l" defTabSz="1826881" rtl="0" eaLnBrk="1" latinLnBrk="0" hangingPunct="1">
              <a:lnSpc>
                <a:spcPct val="100000"/>
              </a:lnSpc>
              <a:spcBef>
                <a:spcPts val="500"/>
              </a:spcBef>
              <a:buClr>
                <a:schemeClr val="tx2"/>
              </a:buClr>
              <a:buFont typeface="Wingdings 2" panose="05020102010507070707" pitchFamily="18" charset="2"/>
              <a:buChar char=""/>
              <a:defRPr sz="2800" kern="1200">
                <a:solidFill>
                  <a:srgbClr val="000000"/>
                </a:solidFill>
                <a:latin typeface="+mn-lt"/>
                <a:ea typeface="+mn-ea"/>
                <a:cs typeface="+mn-cs"/>
              </a:defRPr>
            </a:lvl2pPr>
            <a:lvl3pPr marL="1402600" indent="-539454" algn="l" defTabSz="1826881" rtl="0" eaLnBrk="1" latinLnBrk="0" hangingPunct="1">
              <a:lnSpc>
                <a:spcPct val="100000"/>
              </a:lnSpc>
              <a:spcBef>
                <a:spcPts val="500"/>
              </a:spcBef>
              <a:buClr>
                <a:schemeClr val="tx2"/>
              </a:buClr>
              <a:buFont typeface="Wingdings 2" panose="05020102010507070707" pitchFamily="18" charset="2"/>
              <a:buChar char=""/>
              <a:defRPr sz="2000" kern="1200">
                <a:solidFill>
                  <a:srgbClr val="000000"/>
                </a:solidFill>
                <a:latin typeface="+mn-lt"/>
                <a:ea typeface="+mn-ea"/>
                <a:cs typeface="+mn-cs"/>
              </a:defRPr>
            </a:lvl3pPr>
            <a:lvl4pPr marL="1834167" indent="-539454" algn="l" defTabSz="1826881" rtl="0" eaLnBrk="1" latinLnBrk="0" hangingPunct="1">
              <a:lnSpc>
                <a:spcPct val="100000"/>
              </a:lnSpc>
              <a:spcBef>
                <a:spcPts val="500"/>
              </a:spcBef>
              <a:buClr>
                <a:schemeClr val="tx2"/>
              </a:buClr>
              <a:buFont typeface="Wingdings 2" panose="05020102010507070707" pitchFamily="18" charset="2"/>
              <a:buChar char=""/>
              <a:defRPr sz="2000" kern="1200">
                <a:solidFill>
                  <a:srgbClr val="000000"/>
                </a:solidFill>
                <a:latin typeface="+mn-lt"/>
                <a:ea typeface="+mn-ea"/>
                <a:cs typeface="+mn-cs"/>
              </a:defRPr>
            </a:lvl4pPr>
            <a:lvl5pPr marL="2265733" indent="-539454" algn="l" defTabSz="1826881" rtl="0" eaLnBrk="1" latinLnBrk="0" hangingPunct="1">
              <a:lnSpc>
                <a:spcPct val="100000"/>
              </a:lnSpc>
              <a:spcBef>
                <a:spcPts val="500"/>
              </a:spcBef>
              <a:buClr>
                <a:schemeClr val="tx2"/>
              </a:buClr>
              <a:buFont typeface="Wingdings 2" panose="05020102010507070707" pitchFamily="18" charset="2"/>
              <a:buChar char=""/>
              <a:defRPr sz="2000" kern="1200">
                <a:solidFill>
                  <a:srgbClr val="000000"/>
                </a:solidFill>
                <a:latin typeface="+mn-lt"/>
                <a:ea typeface="+mn-ea"/>
                <a:cs typeface="+mn-cs"/>
              </a:defRPr>
            </a:lvl5pPr>
            <a:lvl6pPr marL="5023921" indent="-456726" algn="l" defTabSz="1826881" rtl="0" eaLnBrk="1" latinLnBrk="0" hangingPunct="1">
              <a:lnSpc>
                <a:spcPct val="90000"/>
              </a:lnSpc>
              <a:spcBef>
                <a:spcPts val="1000"/>
              </a:spcBef>
              <a:buFont typeface="Arial" panose="020B0604020202020204" pitchFamily="34" charset="0"/>
              <a:buChar char="•"/>
              <a:defRPr sz="3700" kern="1200">
                <a:solidFill>
                  <a:schemeClr val="tx1"/>
                </a:solidFill>
                <a:latin typeface="+mn-lt"/>
                <a:ea typeface="+mn-ea"/>
                <a:cs typeface="+mn-cs"/>
              </a:defRPr>
            </a:lvl6pPr>
            <a:lvl7pPr marL="5937355" indent="-456726" algn="l" defTabSz="1826881" rtl="0" eaLnBrk="1" latinLnBrk="0" hangingPunct="1">
              <a:lnSpc>
                <a:spcPct val="90000"/>
              </a:lnSpc>
              <a:spcBef>
                <a:spcPts val="1000"/>
              </a:spcBef>
              <a:buFont typeface="Arial" panose="020B0604020202020204" pitchFamily="34" charset="0"/>
              <a:buChar char="•"/>
              <a:defRPr sz="3700" kern="1200">
                <a:solidFill>
                  <a:schemeClr val="tx1"/>
                </a:solidFill>
                <a:latin typeface="+mn-lt"/>
                <a:ea typeface="+mn-ea"/>
                <a:cs typeface="+mn-cs"/>
              </a:defRPr>
            </a:lvl7pPr>
            <a:lvl8pPr marL="6850807" indent="-456726" algn="l" defTabSz="1826881" rtl="0" eaLnBrk="1" latinLnBrk="0" hangingPunct="1">
              <a:lnSpc>
                <a:spcPct val="90000"/>
              </a:lnSpc>
              <a:spcBef>
                <a:spcPts val="1000"/>
              </a:spcBef>
              <a:buFont typeface="Arial" panose="020B0604020202020204" pitchFamily="34" charset="0"/>
              <a:buChar char="•"/>
              <a:defRPr sz="3700" kern="1200">
                <a:solidFill>
                  <a:schemeClr val="tx1"/>
                </a:solidFill>
                <a:latin typeface="+mn-lt"/>
                <a:ea typeface="+mn-ea"/>
                <a:cs typeface="+mn-cs"/>
              </a:defRPr>
            </a:lvl8pPr>
            <a:lvl9pPr marL="7764243" indent="-456726" algn="l" defTabSz="1826881" rtl="0" eaLnBrk="1" latinLnBrk="0" hangingPunct="1">
              <a:lnSpc>
                <a:spcPct val="90000"/>
              </a:lnSpc>
              <a:spcBef>
                <a:spcPts val="1000"/>
              </a:spcBef>
              <a:buFont typeface="Arial" panose="020B0604020202020204" pitchFamily="34" charset="0"/>
              <a:buChar char="•"/>
              <a:defRPr sz="3700" kern="1200">
                <a:solidFill>
                  <a:schemeClr val="tx1"/>
                </a:solidFill>
                <a:latin typeface="+mn-lt"/>
                <a:ea typeface="+mn-ea"/>
                <a:cs typeface="+mn-cs"/>
              </a:defRPr>
            </a:lvl9pPr>
          </a:lstStyle>
          <a:p>
            <a:pPr marL="0" indent="0">
              <a:buNone/>
            </a:pPr>
            <a:r>
              <a:rPr lang="nb-NO" dirty="0" smtClean="0"/>
              <a:t>Redusere </a:t>
            </a:r>
            <a:r>
              <a:rPr lang="nb-NO" dirty="0"/>
              <a:t>uønsket variasjon, legge til rette for fleksibilitet, mobilitet og </a:t>
            </a:r>
            <a:r>
              <a:rPr lang="nb-NO" dirty="0" smtClean="0"/>
              <a:t>oppgaveglidning - høyt ambisjonsnivå for </a:t>
            </a:r>
            <a:r>
              <a:rPr lang="nb-NO" dirty="0" err="1" smtClean="0"/>
              <a:t>e-helse</a:t>
            </a:r>
            <a:r>
              <a:rPr lang="nb-NO" dirty="0" smtClean="0"/>
              <a:t> og samhandling</a:t>
            </a:r>
            <a:endParaRPr lang="nb-NO" dirty="0"/>
          </a:p>
        </p:txBody>
      </p:sp>
      <p:grpSp>
        <p:nvGrpSpPr>
          <p:cNvPr id="51" name="Gruppe 50"/>
          <p:cNvGrpSpPr/>
          <p:nvPr/>
        </p:nvGrpSpPr>
        <p:grpSpPr>
          <a:xfrm>
            <a:off x="1440195" y="2823427"/>
            <a:ext cx="3456160" cy="9917213"/>
            <a:chOff x="1440194" y="2823427"/>
            <a:chExt cx="3456160" cy="9917213"/>
          </a:xfrm>
        </p:grpSpPr>
        <p:sp>
          <p:nvSpPr>
            <p:cNvPr id="10" name="Rektangel 9"/>
            <p:cNvSpPr/>
            <p:nvPr/>
          </p:nvSpPr>
          <p:spPr>
            <a:xfrm>
              <a:off x="1440194" y="3625846"/>
              <a:ext cx="3456160" cy="911479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243517" tIns="121759" rIns="243517" bIns="121759" rtlCol="0" anchor="ctr"/>
            <a:lstStyle/>
            <a:p>
              <a:pPr algn="ctr" defTabSz="1826059"/>
              <a:endParaRPr lang="nb-NO">
                <a:solidFill>
                  <a:prstClr val="white"/>
                </a:solidFill>
              </a:endParaRPr>
            </a:p>
          </p:txBody>
        </p:sp>
        <p:pic>
          <p:nvPicPr>
            <p:cNvPr id="1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91419" y="6238671"/>
              <a:ext cx="1153708" cy="163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6" name="Rektangel 15"/>
            <p:cNvSpPr/>
            <p:nvPr/>
          </p:nvSpPr>
          <p:spPr>
            <a:xfrm>
              <a:off x="1728205" y="8141600"/>
              <a:ext cx="2880133" cy="1076893"/>
            </a:xfrm>
            <a:prstGeom prst="rect">
              <a:avLst/>
            </a:prstGeom>
          </p:spPr>
          <p:txBody>
            <a:bodyPr wrap="square" lIns="243517" tIns="121759" rIns="243517" bIns="121759">
              <a:spAutoFit/>
            </a:bodyPr>
            <a:lstStyle/>
            <a:p>
              <a:pPr algn="ctr" defTabSz="1826059"/>
              <a:r>
                <a:rPr lang="nb-NO" sz="1800" dirty="0">
                  <a:solidFill>
                    <a:prstClr val="black"/>
                  </a:solidFill>
                </a:rPr>
                <a:t>Meld. St. 14 (2014-2015) Kommune-reformen</a:t>
              </a:r>
            </a:p>
          </p:txBody>
        </p:sp>
        <p:sp>
          <p:nvSpPr>
            <p:cNvPr id="17" name="Avrundet rektangel 16"/>
            <p:cNvSpPr/>
            <p:nvPr/>
          </p:nvSpPr>
          <p:spPr>
            <a:xfrm>
              <a:off x="1440194" y="2823427"/>
              <a:ext cx="3456160" cy="802418"/>
            </a:xfrm>
            <a:prstGeom prst="roundRect">
              <a:avLst>
                <a:gd name="adj" fmla="val 8226"/>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121759" rIns="0" bIns="121759" rtlCol="0" anchor="ctr"/>
            <a:lstStyle/>
            <a:p>
              <a:pPr algn="ctr" defTabSz="1826059"/>
              <a:r>
                <a:rPr lang="nb-NO" sz="2000" b="1" dirty="0">
                  <a:solidFill>
                    <a:prstClr val="black"/>
                  </a:solidFill>
                </a:rPr>
                <a:t>Tverrsektorielle mål</a:t>
              </a:r>
            </a:p>
          </p:txBody>
        </p:sp>
      </p:grpSp>
      <p:sp>
        <p:nvSpPr>
          <p:cNvPr id="18" name="Pil høyre 17"/>
          <p:cNvSpPr/>
          <p:nvPr/>
        </p:nvSpPr>
        <p:spPr>
          <a:xfrm rot="10800000">
            <a:off x="4926833" y="7624493"/>
            <a:ext cx="388498" cy="8356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243467" tIns="121734" rIns="243467" bIns="121734" rtlCol="0" anchor="ctr"/>
          <a:lstStyle/>
          <a:p>
            <a:pPr algn="ctr" defTabSz="1826059"/>
            <a:endParaRPr lang="nb-NO">
              <a:solidFill>
                <a:prstClr val="white"/>
              </a:solidFill>
            </a:endParaRPr>
          </a:p>
        </p:txBody>
      </p:sp>
      <p:sp>
        <p:nvSpPr>
          <p:cNvPr id="19" name="Pil høyre 18"/>
          <p:cNvSpPr/>
          <p:nvPr/>
        </p:nvSpPr>
        <p:spPr>
          <a:xfrm>
            <a:off x="12897447" y="7597122"/>
            <a:ext cx="388498" cy="8356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243467" tIns="121734" rIns="243467" bIns="121734" rtlCol="0" anchor="ctr"/>
          <a:lstStyle/>
          <a:p>
            <a:pPr algn="ctr" defTabSz="1826059"/>
            <a:endParaRPr lang="nb-NO">
              <a:solidFill>
                <a:prstClr val="white"/>
              </a:solidFill>
            </a:endParaRPr>
          </a:p>
        </p:txBody>
      </p:sp>
      <p:sp>
        <p:nvSpPr>
          <p:cNvPr id="24" name="Pil høyre 23"/>
          <p:cNvSpPr/>
          <p:nvPr/>
        </p:nvSpPr>
        <p:spPr>
          <a:xfrm>
            <a:off x="18177074" y="7597122"/>
            <a:ext cx="388498" cy="8356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243467" tIns="121734" rIns="243467" bIns="121734" rtlCol="0" anchor="ctr"/>
          <a:lstStyle/>
          <a:p>
            <a:pPr algn="ctr" defTabSz="1826059"/>
            <a:endParaRPr lang="nb-NO">
              <a:solidFill>
                <a:prstClr val="white"/>
              </a:solidFill>
            </a:endParaRPr>
          </a:p>
        </p:txBody>
      </p:sp>
      <p:grpSp>
        <p:nvGrpSpPr>
          <p:cNvPr id="56" name="Gruppe 55"/>
          <p:cNvGrpSpPr/>
          <p:nvPr/>
        </p:nvGrpSpPr>
        <p:grpSpPr>
          <a:xfrm>
            <a:off x="18626533" y="2823414"/>
            <a:ext cx="4799004" cy="9917228"/>
            <a:chOff x="18626532" y="2823412"/>
            <a:chExt cx="4799004" cy="9917228"/>
          </a:xfrm>
        </p:grpSpPr>
        <p:grpSp>
          <p:nvGrpSpPr>
            <p:cNvPr id="54" name="Gruppe 53"/>
            <p:cNvGrpSpPr/>
            <p:nvPr/>
          </p:nvGrpSpPr>
          <p:grpSpPr>
            <a:xfrm>
              <a:off x="18626532" y="2823412"/>
              <a:ext cx="4799004" cy="9917228"/>
              <a:chOff x="18626532" y="2823412"/>
              <a:chExt cx="4799004" cy="9917228"/>
            </a:xfrm>
          </p:grpSpPr>
          <p:sp>
            <p:nvSpPr>
              <p:cNvPr id="22" name="Rektangel 21"/>
              <p:cNvSpPr/>
              <p:nvPr/>
            </p:nvSpPr>
            <p:spPr>
              <a:xfrm>
                <a:off x="18626532" y="3625836"/>
                <a:ext cx="4799004" cy="911480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1826059"/>
                <a:endParaRPr lang="nb-NO" sz="2000">
                  <a:solidFill>
                    <a:prstClr val="white"/>
                  </a:solidFill>
                </a:endParaRPr>
              </a:p>
            </p:txBody>
          </p:sp>
          <p:sp>
            <p:nvSpPr>
              <p:cNvPr id="23" name="Avrundet rektangel 22"/>
              <p:cNvSpPr/>
              <p:nvPr/>
            </p:nvSpPr>
            <p:spPr>
              <a:xfrm>
                <a:off x="18626532" y="2823412"/>
                <a:ext cx="4799004" cy="802801"/>
              </a:xfrm>
              <a:prstGeom prst="roundRect">
                <a:avLst>
                  <a:gd name="adj" fmla="val 8226"/>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1826059"/>
                <a:r>
                  <a:rPr lang="nb-NO" sz="2000" b="1" dirty="0">
                    <a:solidFill>
                      <a:prstClr val="black"/>
                    </a:solidFill>
                  </a:rPr>
                  <a:t>Overordnede mål for IKT-utviklingen i helse- og omsorgssektoren</a:t>
                </a:r>
              </a:p>
            </p:txBody>
          </p:sp>
        </p:grpSp>
        <p:pic>
          <p:nvPicPr>
            <p:cNvPr id="27" name="Picture 5" descr="sm meld 9.GI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435576" y="3977043"/>
              <a:ext cx="1182133" cy="163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0" name="Rektangel 29"/>
            <p:cNvSpPr/>
            <p:nvPr/>
          </p:nvSpPr>
          <p:spPr>
            <a:xfrm>
              <a:off x="19109937" y="5757057"/>
              <a:ext cx="3833455" cy="799894"/>
            </a:xfrm>
            <a:prstGeom prst="rect">
              <a:avLst/>
            </a:prstGeom>
          </p:spPr>
          <p:txBody>
            <a:bodyPr wrap="square" lIns="243517" tIns="121759" rIns="243517" bIns="121759">
              <a:spAutoFit/>
            </a:bodyPr>
            <a:lstStyle/>
            <a:p>
              <a:pPr algn="ctr" defTabSz="1826059"/>
              <a:r>
                <a:rPr lang="nb-NO" sz="1800" dirty="0">
                  <a:solidFill>
                    <a:prstClr val="black"/>
                  </a:solidFill>
                </a:rPr>
                <a:t>Meld. St. 9 (2012-2013) Én innbygger – én journal</a:t>
              </a:r>
            </a:p>
          </p:txBody>
        </p:sp>
        <p:pic>
          <p:nvPicPr>
            <p:cNvPr id="33"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407501" y="6719106"/>
              <a:ext cx="1238276" cy="163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4" name="Rektangel 33"/>
            <p:cNvSpPr/>
            <p:nvPr/>
          </p:nvSpPr>
          <p:spPr>
            <a:xfrm>
              <a:off x="19109937" y="8513673"/>
              <a:ext cx="3833455" cy="799894"/>
            </a:xfrm>
            <a:prstGeom prst="rect">
              <a:avLst/>
            </a:prstGeom>
          </p:spPr>
          <p:txBody>
            <a:bodyPr wrap="square" lIns="243517" tIns="121759" rIns="243517" bIns="121759">
              <a:spAutoFit/>
            </a:bodyPr>
            <a:lstStyle/>
            <a:p>
              <a:pPr algn="ctr" defTabSz="1826059"/>
              <a:r>
                <a:rPr lang="nb-NO" sz="1800" dirty="0">
                  <a:solidFill>
                    <a:prstClr val="black"/>
                  </a:solidFill>
                </a:rPr>
                <a:t>Meld. St. 11 (2012–2013) Personvern</a:t>
              </a:r>
            </a:p>
          </p:txBody>
        </p:sp>
        <p:pic>
          <p:nvPicPr>
            <p:cNvPr id="37"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490992" y="9622200"/>
              <a:ext cx="1154785" cy="163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8" name="Rektangel 37"/>
            <p:cNvSpPr/>
            <p:nvPr/>
          </p:nvSpPr>
          <p:spPr>
            <a:xfrm>
              <a:off x="19151678" y="11353893"/>
              <a:ext cx="3833455" cy="799894"/>
            </a:xfrm>
            <a:prstGeom prst="rect">
              <a:avLst/>
            </a:prstGeom>
          </p:spPr>
          <p:txBody>
            <a:bodyPr wrap="square" lIns="243517" tIns="121759" rIns="243517" bIns="121759">
              <a:spAutoFit/>
            </a:bodyPr>
            <a:lstStyle/>
            <a:p>
              <a:pPr algn="ctr" defTabSz="1826059"/>
              <a:r>
                <a:rPr lang="nb-NO" sz="1800" dirty="0">
                  <a:solidFill>
                    <a:prstClr val="black"/>
                  </a:solidFill>
                </a:rPr>
                <a:t>Meld. St. 27 (2015-2016) Digital agenda Norge</a:t>
              </a:r>
            </a:p>
          </p:txBody>
        </p:sp>
      </p:grpSp>
      <p:grpSp>
        <p:nvGrpSpPr>
          <p:cNvPr id="53" name="Gruppe 3"/>
          <p:cNvGrpSpPr/>
          <p:nvPr/>
        </p:nvGrpSpPr>
        <p:grpSpPr>
          <a:xfrm>
            <a:off x="13329871" y="2823424"/>
            <a:ext cx="4817625" cy="9917218"/>
            <a:chOff x="13148786" y="2823422"/>
            <a:chExt cx="4817624" cy="9917218"/>
          </a:xfrm>
        </p:grpSpPr>
        <p:sp>
          <p:nvSpPr>
            <p:cNvPr id="8" name="Rektangel 20"/>
            <p:cNvSpPr/>
            <p:nvPr/>
          </p:nvSpPr>
          <p:spPr>
            <a:xfrm>
              <a:off x="13148786" y="3625846"/>
              <a:ext cx="4799688" cy="911479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43517" tIns="121759" rIns="243517" bIns="121759" rtlCol="0" anchor="ctr"/>
            <a:lstStyle/>
            <a:p>
              <a:pPr algn="ctr" defTabSz="1826059"/>
              <a:endParaRPr lang="nb-NO">
                <a:solidFill>
                  <a:prstClr val="white"/>
                </a:solidFill>
              </a:endParaRPr>
            </a:p>
          </p:txBody>
        </p:sp>
        <p:sp>
          <p:nvSpPr>
            <p:cNvPr id="9" name="Avrundet rektangel 45"/>
            <p:cNvSpPr/>
            <p:nvPr/>
          </p:nvSpPr>
          <p:spPr>
            <a:xfrm>
              <a:off x="13148786" y="2823422"/>
              <a:ext cx="4799688" cy="802418"/>
            </a:xfrm>
            <a:prstGeom prst="roundRect">
              <a:avLst>
                <a:gd name="adj" fmla="val 8226"/>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121759" rIns="0" bIns="121759" rtlCol="0" anchor="ctr"/>
            <a:lstStyle/>
            <a:p>
              <a:pPr algn="ctr" defTabSz="1826059"/>
              <a:r>
                <a:rPr lang="nb-NO" sz="2000" b="1" dirty="0">
                  <a:solidFill>
                    <a:prstClr val="white"/>
                  </a:solidFill>
                </a:rPr>
                <a:t>Kvalitet og pasientsikkerhet</a:t>
              </a:r>
            </a:p>
          </p:txBody>
        </p:sp>
        <p:pic>
          <p:nvPicPr>
            <p:cNvPr id="20"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495329" y="5946269"/>
              <a:ext cx="1079930" cy="15328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5" name="Rektangel 47"/>
            <p:cNvSpPr/>
            <p:nvPr/>
          </p:nvSpPr>
          <p:spPr>
            <a:xfrm>
              <a:off x="14780740" y="3895165"/>
              <a:ext cx="3167733" cy="1076893"/>
            </a:xfrm>
            <a:prstGeom prst="rect">
              <a:avLst/>
            </a:prstGeom>
          </p:spPr>
          <p:txBody>
            <a:bodyPr wrap="square" lIns="243517" tIns="121759" rIns="243517" bIns="121759">
              <a:spAutoFit/>
            </a:bodyPr>
            <a:lstStyle/>
            <a:p>
              <a:pPr defTabSz="1826059"/>
              <a:r>
                <a:rPr lang="nb-NO" sz="1800" dirty="0">
                  <a:solidFill>
                    <a:prstClr val="black"/>
                  </a:solidFill>
                </a:rPr>
                <a:t>Meld. St. 10 (2012–2013) God kvalitet – trygge tjenester</a:t>
              </a:r>
            </a:p>
          </p:txBody>
        </p:sp>
        <p:sp>
          <p:nvSpPr>
            <p:cNvPr id="26" name="Rektangel 48"/>
            <p:cNvSpPr/>
            <p:nvPr/>
          </p:nvSpPr>
          <p:spPr>
            <a:xfrm>
              <a:off x="14876743" y="5946245"/>
              <a:ext cx="3071730" cy="799894"/>
            </a:xfrm>
            <a:prstGeom prst="rect">
              <a:avLst/>
            </a:prstGeom>
          </p:spPr>
          <p:txBody>
            <a:bodyPr wrap="square" lIns="243517" tIns="121759" rIns="243517" bIns="121759">
              <a:spAutoFit/>
            </a:bodyPr>
            <a:lstStyle/>
            <a:p>
              <a:pPr defTabSz="1826059"/>
              <a:r>
                <a:rPr lang="nb-NO" sz="1800" dirty="0">
                  <a:solidFill>
                    <a:prstClr val="black"/>
                  </a:solidFill>
                </a:rPr>
                <a:t>Meld. St. 28 (2014–2015) </a:t>
              </a:r>
              <a:r>
                <a:rPr lang="nb-NO" sz="1800" dirty="0" smtClean="0">
                  <a:solidFill>
                    <a:prstClr val="black"/>
                  </a:solidFill>
                </a:rPr>
                <a:t>Legemiddelmeldingen</a:t>
              </a:r>
              <a:endParaRPr lang="nb-NO" sz="1800" dirty="0">
                <a:solidFill>
                  <a:prstClr val="black"/>
                </a:solidFill>
              </a:endParaRPr>
            </a:p>
          </p:txBody>
        </p:sp>
        <p:pic>
          <p:nvPicPr>
            <p:cNvPr id="39"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495329" y="3895184"/>
              <a:ext cx="1079930" cy="15217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0"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513264" y="8096895"/>
              <a:ext cx="1079930" cy="15242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1" name="Rektangel 56"/>
            <p:cNvSpPr/>
            <p:nvPr/>
          </p:nvSpPr>
          <p:spPr>
            <a:xfrm>
              <a:off x="14846679" y="8096893"/>
              <a:ext cx="3119731" cy="1353892"/>
            </a:xfrm>
            <a:prstGeom prst="rect">
              <a:avLst/>
            </a:prstGeom>
          </p:spPr>
          <p:txBody>
            <a:bodyPr wrap="square" lIns="243517" tIns="121759" rIns="243517" bIns="121759">
              <a:spAutoFit/>
            </a:bodyPr>
            <a:lstStyle/>
            <a:p>
              <a:pPr defTabSz="1826059"/>
              <a:r>
                <a:rPr lang="nb-NO" sz="1800" dirty="0">
                  <a:solidFill>
                    <a:prstClr val="black"/>
                  </a:solidFill>
                </a:rPr>
                <a:t>Meld. St. 34 (2015–2016) Verdier i pasientens helsetjeneste - Melding om prioritering</a:t>
              </a:r>
            </a:p>
          </p:txBody>
        </p:sp>
      </p:grpSp>
      <p:grpSp>
        <p:nvGrpSpPr>
          <p:cNvPr id="52" name="Gruppe 66"/>
          <p:cNvGrpSpPr/>
          <p:nvPr/>
        </p:nvGrpSpPr>
        <p:grpSpPr>
          <a:xfrm>
            <a:off x="5375393" y="2823424"/>
            <a:ext cx="7475437" cy="9917218"/>
            <a:chOff x="5284851" y="2823422"/>
            <a:chExt cx="7475437" cy="9917218"/>
          </a:xfrm>
        </p:grpSpPr>
        <p:sp>
          <p:nvSpPr>
            <p:cNvPr id="6" name="Rektangel 67"/>
            <p:cNvSpPr/>
            <p:nvPr/>
          </p:nvSpPr>
          <p:spPr>
            <a:xfrm>
              <a:off x="5284851" y="3625846"/>
              <a:ext cx="7475437" cy="911479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43517" tIns="121759" rIns="243517" bIns="121759" rtlCol="0" anchor="ctr"/>
            <a:lstStyle/>
            <a:p>
              <a:pPr algn="ctr" defTabSz="1826059"/>
              <a:endParaRPr lang="nb-NO">
                <a:solidFill>
                  <a:prstClr val="white"/>
                </a:solidFill>
              </a:endParaRPr>
            </a:p>
          </p:txBody>
        </p:sp>
        <p:sp>
          <p:nvSpPr>
            <p:cNvPr id="7" name="Avrundet rektangel 68"/>
            <p:cNvSpPr/>
            <p:nvPr/>
          </p:nvSpPr>
          <p:spPr>
            <a:xfrm>
              <a:off x="5284851" y="2823422"/>
              <a:ext cx="7475437" cy="802418"/>
            </a:xfrm>
            <a:prstGeom prst="roundRect">
              <a:avLst>
                <a:gd name="adj" fmla="val 8226"/>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121759" rIns="0" bIns="121759" rtlCol="0" anchor="ctr"/>
            <a:lstStyle/>
            <a:p>
              <a:pPr algn="ctr" defTabSz="1826059"/>
              <a:r>
                <a:rPr lang="nb-NO" sz="2000" b="1" dirty="0">
                  <a:solidFill>
                    <a:prstClr val="white"/>
                  </a:solidFill>
                </a:rPr>
                <a:t>Utvikling av helse- og omsorgstjenesten</a:t>
              </a:r>
            </a:p>
          </p:txBody>
        </p:sp>
        <p:pic>
          <p:nvPicPr>
            <p:cNvPr id="11" name="Bilde 69"/>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bwMode="auto">
            <a:xfrm>
              <a:off x="5640491" y="8096893"/>
              <a:ext cx="1079930" cy="14990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pic>
          <p:nvPicPr>
            <p:cNvPr id="12"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640488" y="5946266"/>
              <a:ext cx="1079930" cy="15307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3" name="Rektangel 71"/>
            <p:cNvSpPr/>
            <p:nvPr/>
          </p:nvSpPr>
          <p:spPr>
            <a:xfrm>
              <a:off x="6777967" y="8096893"/>
              <a:ext cx="2463315" cy="1630891"/>
            </a:xfrm>
            <a:prstGeom prst="rect">
              <a:avLst/>
            </a:prstGeom>
          </p:spPr>
          <p:txBody>
            <a:bodyPr wrap="square" lIns="243517" tIns="121759" rIns="243517" bIns="121759">
              <a:spAutoFit/>
            </a:bodyPr>
            <a:lstStyle/>
            <a:p>
              <a:pPr defTabSz="1826059"/>
              <a:r>
                <a:rPr lang="nb-NO" sz="1800" dirty="0">
                  <a:solidFill>
                    <a:prstClr val="black"/>
                  </a:solidFill>
                </a:rPr>
                <a:t>Meld. St. 26 (2014–2015) Fremtidens primærhelse-tjeneste</a:t>
              </a:r>
            </a:p>
          </p:txBody>
        </p:sp>
        <p:sp>
          <p:nvSpPr>
            <p:cNvPr id="14" name="Rektangel 72"/>
            <p:cNvSpPr/>
            <p:nvPr/>
          </p:nvSpPr>
          <p:spPr>
            <a:xfrm>
              <a:off x="6777967" y="5946247"/>
              <a:ext cx="2478057" cy="1353892"/>
            </a:xfrm>
            <a:prstGeom prst="rect">
              <a:avLst/>
            </a:prstGeom>
          </p:spPr>
          <p:txBody>
            <a:bodyPr wrap="square" lIns="243517" tIns="121759" rIns="243517" bIns="121759">
              <a:spAutoFit/>
            </a:bodyPr>
            <a:lstStyle/>
            <a:p>
              <a:pPr defTabSz="1826059"/>
              <a:r>
                <a:rPr lang="nb-NO" sz="1800" dirty="0">
                  <a:solidFill>
                    <a:prstClr val="black"/>
                  </a:solidFill>
                </a:rPr>
                <a:t>Meld. St. 29 (2012–2013) Morgendagens omsorg</a:t>
              </a:r>
            </a:p>
          </p:txBody>
        </p:sp>
        <p:pic>
          <p:nvPicPr>
            <p:cNvPr id="28" name="Picture 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022568" y="3895184"/>
              <a:ext cx="1079930" cy="15281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9" name="Rektangel 74"/>
            <p:cNvSpPr/>
            <p:nvPr/>
          </p:nvSpPr>
          <p:spPr>
            <a:xfrm>
              <a:off x="10160049" y="3895162"/>
              <a:ext cx="2478057" cy="1353892"/>
            </a:xfrm>
            <a:prstGeom prst="rect">
              <a:avLst/>
            </a:prstGeom>
          </p:spPr>
          <p:txBody>
            <a:bodyPr wrap="square" lIns="243517" tIns="121759" rIns="243517" bIns="121759">
              <a:spAutoFit/>
            </a:bodyPr>
            <a:lstStyle/>
            <a:p>
              <a:pPr defTabSz="1826059"/>
              <a:r>
                <a:rPr lang="nb-NO" sz="1800" dirty="0">
                  <a:solidFill>
                    <a:prstClr val="black"/>
                  </a:solidFill>
                </a:rPr>
                <a:t>Meld. St. 19 (2014–2015) Folkehelse-meldingen</a:t>
              </a:r>
            </a:p>
          </p:txBody>
        </p:sp>
        <p:pic>
          <p:nvPicPr>
            <p:cNvPr id="31" name="Picture 2" descr="C:\Users\trhee\AppData\Local\Microsoft\Windows\Temporary Internet Files\Content.Outlook\LZ7GOFSC\Capture.JP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a:stretch/>
          </p:blipFill>
          <p:spPr bwMode="auto">
            <a:xfrm>
              <a:off x="5653764" y="3895160"/>
              <a:ext cx="1079930" cy="15196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2" name="Rektangel 76"/>
            <p:cNvSpPr/>
            <p:nvPr/>
          </p:nvSpPr>
          <p:spPr>
            <a:xfrm>
              <a:off x="6777967" y="3895162"/>
              <a:ext cx="2478057" cy="1353892"/>
            </a:xfrm>
            <a:prstGeom prst="rect">
              <a:avLst/>
            </a:prstGeom>
          </p:spPr>
          <p:txBody>
            <a:bodyPr wrap="square" lIns="243517" tIns="121759" rIns="243517" bIns="121759">
              <a:spAutoFit/>
            </a:bodyPr>
            <a:lstStyle/>
            <a:p>
              <a:pPr defTabSz="1826059"/>
              <a:r>
                <a:rPr lang="nb-NO" sz="1800" dirty="0">
                  <a:solidFill>
                    <a:prstClr val="black"/>
                  </a:solidFill>
                </a:rPr>
                <a:t>Meld. St. 47 (2008–2009) Samhandlings-reformen</a:t>
              </a:r>
            </a:p>
          </p:txBody>
        </p:sp>
        <p:sp>
          <p:nvSpPr>
            <p:cNvPr id="35" name="Rektangel 77"/>
            <p:cNvSpPr/>
            <p:nvPr/>
          </p:nvSpPr>
          <p:spPr>
            <a:xfrm>
              <a:off x="10161020" y="5946247"/>
              <a:ext cx="2463315" cy="1353892"/>
            </a:xfrm>
            <a:prstGeom prst="rect">
              <a:avLst/>
            </a:prstGeom>
          </p:spPr>
          <p:txBody>
            <a:bodyPr wrap="square" lIns="243517" tIns="121759" rIns="243517" bIns="121759">
              <a:spAutoFit/>
            </a:bodyPr>
            <a:lstStyle/>
            <a:p>
              <a:pPr defTabSz="1826059"/>
              <a:r>
                <a:rPr lang="nb-NO" sz="1800" dirty="0">
                  <a:solidFill>
                    <a:prstClr val="black"/>
                  </a:solidFill>
                </a:rPr>
                <a:t>Meld. St. 11 (2015–2016) Nasjonal helse- og sykehusplan</a:t>
              </a:r>
            </a:p>
          </p:txBody>
        </p:sp>
        <p:pic>
          <p:nvPicPr>
            <p:cNvPr id="36" name="Picture 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023541" y="5946247"/>
              <a:ext cx="1079930" cy="15291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3" name="Rektangel 79"/>
            <p:cNvSpPr/>
            <p:nvPr/>
          </p:nvSpPr>
          <p:spPr>
            <a:xfrm>
              <a:off x="10103473" y="7959677"/>
              <a:ext cx="2520844" cy="522895"/>
            </a:xfrm>
            <a:prstGeom prst="rect">
              <a:avLst/>
            </a:prstGeom>
          </p:spPr>
          <p:txBody>
            <a:bodyPr wrap="square" lIns="243517" tIns="121759" rIns="243517" bIns="121759">
              <a:spAutoFit/>
            </a:bodyPr>
            <a:lstStyle/>
            <a:p>
              <a:pPr defTabSz="1826059"/>
              <a:r>
                <a:rPr lang="nb-NO" sz="1800" dirty="0">
                  <a:solidFill>
                    <a:prstClr val="black"/>
                  </a:solidFill>
                </a:rPr>
                <a:t>Kvinnsland-utvalget</a:t>
              </a:r>
            </a:p>
          </p:txBody>
        </p:sp>
        <p:pic>
          <p:nvPicPr>
            <p:cNvPr id="44" name="Picture 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653764" y="10153721"/>
              <a:ext cx="1079930" cy="15292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5" name="Rektangel 81"/>
            <p:cNvSpPr/>
            <p:nvPr/>
          </p:nvSpPr>
          <p:spPr>
            <a:xfrm>
              <a:off x="6777967" y="10260380"/>
              <a:ext cx="3188993" cy="1353892"/>
            </a:xfrm>
            <a:prstGeom prst="rect">
              <a:avLst/>
            </a:prstGeom>
          </p:spPr>
          <p:txBody>
            <a:bodyPr wrap="square" lIns="243517" tIns="121759" rIns="243517" bIns="121759">
              <a:spAutoFit/>
            </a:bodyPr>
            <a:lstStyle/>
            <a:p>
              <a:pPr defTabSz="1826059"/>
              <a:r>
                <a:rPr lang="nb-NO" sz="1800" dirty="0">
                  <a:solidFill>
                    <a:prstClr val="black"/>
                  </a:solidFill>
                </a:rPr>
                <a:t>HelseOmsorg21</a:t>
              </a:r>
            </a:p>
            <a:p>
              <a:pPr defTabSz="1826059"/>
              <a:r>
                <a:rPr lang="nb-NO" sz="1800" dirty="0">
                  <a:solidFill>
                    <a:prstClr val="black"/>
                  </a:solidFill>
                </a:rPr>
                <a:t>Nasjonal forsknings- og innovasjonsstrategi</a:t>
              </a:r>
            </a:p>
            <a:p>
              <a:pPr defTabSz="1826059"/>
              <a:r>
                <a:rPr lang="nb-NO" sz="1800" dirty="0">
                  <a:solidFill>
                    <a:prstClr val="black"/>
                  </a:solidFill>
                </a:rPr>
                <a:t>for helse og omsorg</a:t>
              </a:r>
            </a:p>
          </p:txBody>
        </p:sp>
      </p:grpSp>
      <p:pic>
        <p:nvPicPr>
          <p:cNvPr id="26626" name="Picture 2"/>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a:stretch/>
        </p:blipFill>
        <p:spPr bwMode="auto">
          <a:xfrm>
            <a:off x="9114083" y="8096897"/>
            <a:ext cx="1080000" cy="15528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42260393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dirty="0"/>
              <a:t>Stortingsmelding 9 </a:t>
            </a:r>
            <a:r>
              <a:rPr lang="nb-NO" sz="4000" dirty="0" smtClean="0"/>
              <a:t>(2012-2013) </a:t>
            </a:r>
            <a:r>
              <a:rPr lang="nb-NO" dirty="0" smtClean="0"/>
              <a:t>setter </a:t>
            </a:r>
            <a:r>
              <a:rPr lang="nb-NO" dirty="0"/>
              <a:t>mål om </a:t>
            </a:r>
            <a:r>
              <a:rPr lang="nb-NO" dirty="0" smtClean="0"/>
              <a:t/>
            </a:r>
            <a:br>
              <a:rPr lang="nb-NO" dirty="0" smtClean="0"/>
            </a:br>
            <a:r>
              <a:rPr lang="nb-NO" dirty="0" smtClean="0"/>
              <a:t>en </a:t>
            </a:r>
            <a:r>
              <a:rPr lang="nb-NO" dirty="0"/>
              <a:t>felles, modernisert EPJ i Norge</a:t>
            </a:r>
          </a:p>
        </p:txBody>
      </p:sp>
      <p:sp>
        <p:nvSpPr>
          <p:cNvPr id="8" name="Plassholder for dato 7"/>
          <p:cNvSpPr>
            <a:spLocks noGrp="1"/>
          </p:cNvSpPr>
          <p:nvPr>
            <p:ph type="dt" sz="half" idx="14"/>
          </p:nvPr>
        </p:nvSpPr>
        <p:spPr/>
        <p:txBody>
          <a:bodyPr/>
          <a:lstStyle/>
          <a:p>
            <a:pPr>
              <a:defRPr/>
            </a:pPr>
            <a:fld id="{DA8845CE-AB3C-4D6A-B291-D1ECA57EE276}" type="datetime1">
              <a:rPr lang="nb-NO" smtClean="0">
                <a:solidFill>
                  <a:prstClr val="black">
                    <a:tint val="75000"/>
                  </a:prstClr>
                </a:solidFill>
              </a:rPr>
              <a:pPr>
                <a:defRPr/>
              </a:pPr>
              <a:t>16.06.2017</a:t>
            </a:fld>
            <a:endParaRPr lang="nb-NO" dirty="0">
              <a:solidFill>
                <a:prstClr val="black">
                  <a:tint val="75000"/>
                </a:prstClr>
              </a:solidFill>
            </a:endParaRPr>
          </a:p>
        </p:txBody>
      </p:sp>
      <p:sp>
        <p:nvSpPr>
          <p:cNvPr id="3" name="Plassholder for lysbildenummer 2"/>
          <p:cNvSpPr>
            <a:spLocks noGrp="1"/>
          </p:cNvSpPr>
          <p:nvPr>
            <p:ph type="sldNum" sz="quarter" idx="16"/>
          </p:nvPr>
        </p:nvSpPr>
        <p:spPr/>
        <p:txBody>
          <a:bodyPr/>
          <a:lstStyle/>
          <a:p>
            <a:pPr>
              <a:defRPr/>
            </a:pPr>
            <a:fld id="{4FE0297D-EE43-4820-9656-7FAEDBE9345E}" type="slidenum">
              <a:rPr lang="nb-NO" smtClean="0">
                <a:solidFill>
                  <a:prstClr val="black">
                    <a:tint val="75000"/>
                  </a:prstClr>
                </a:solidFill>
              </a:rPr>
              <a:pPr>
                <a:defRPr/>
              </a:pPr>
              <a:t>17</a:t>
            </a:fld>
            <a:endParaRPr lang="nb-NO" dirty="0">
              <a:solidFill>
                <a:prstClr val="black">
                  <a:tint val="75000"/>
                </a:prstClr>
              </a:solidFill>
            </a:endParaRPr>
          </a:p>
        </p:txBody>
      </p:sp>
      <p:pic>
        <p:nvPicPr>
          <p:cNvPr id="4" name="Picture 5" descr="sm meld 9.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2504" y="3977682"/>
            <a:ext cx="5571451" cy="769170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Rectangle 8"/>
          <p:cNvSpPr/>
          <p:nvPr/>
        </p:nvSpPr>
        <p:spPr>
          <a:xfrm>
            <a:off x="9533806" y="3977688"/>
            <a:ext cx="13494962" cy="2219097"/>
          </a:xfrm>
          <a:prstGeom prst="rect">
            <a:avLst/>
          </a:prstGeom>
          <a:solidFill>
            <a:srgbClr val="0093A7"/>
          </a:solidFill>
          <a:ln>
            <a:noFill/>
          </a:ln>
        </p:spPr>
        <p:style>
          <a:lnRef idx="2">
            <a:schemeClr val="accent1">
              <a:shade val="50000"/>
            </a:schemeClr>
          </a:lnRef>
          <a:fillRef idx="1">
            <a:schemeClr val="accent1"/>
          </a:fillRef>
          <a:effectRef idx="0">
            <a:schemeClr val="accent1"/>
          </a:effectRef>
          <a:fontRef idx="minor">
            <a:schemeClr val="lt1"/>
          </a:fontRef>
        </p:style>
        <p:txBody>
          <a:bodyPr lIns="235121" tIns="117727" rIns="235121" bIns="117727" anchor="ctr"/>
          <a:lstStyle/>
          <a:p>
            <a:pPr algn="ctr" defTabSz="1764224">
              <a:lnSpc>
                <a:spcPct val="90000"/>
              </a:lnSpc>
              <a:defRPr/>
            </a:pPr>
            <a:r>
              <a:rPr lang="nb-NO" sz="3700" dirty="0">
                <a:solidFill>
                  <a:prstClr val="white"/>
                </a:solidFill>
              </a:rPr>
              <a:t>Helsepersonell skal ha enkel og sikker tilgang til pasient- og brukeropplysninger</a:t>
            </a:r>
          </a:p>
        </p:txBody>
      </p:sp>
      <p:sp>
        <p:nvSpPr>
          <p:cNvPr id="6" name="Rectangle 8"/>
          <p:cNvSpPr/>
          <p:nvPr/>
        </p:nvSpPr>
        <p:spPr>
          <a:xfrm>
            <a:off x="9533806" y="6713990"/>
            <a:ext cx="13494962" cy="2219097"/>
          </a:xfrm>
          <a:prstGeom prst="rect">
            <a:avLst/>
          </a:prstGeom>
          <a:solidFill>
            <a:srgbClr val="0093A7"/>
          </a:solidFill>
          <a:ln>
            <a:noFill/>
          </a:ln>
        </p:spPr>
        <p:style>
          <a:lnRef idx="2">
            <a:schemeClr val="accent1">
              <a:shade val="50000"/>
            </a:schemeClr>
          </a:lnRef>
          <a:fillRef idx="1">
            <a:schemeClr val="accent1"/>
          </a:fillRef>
          <a:effectRef idx="0">
            <a:schemeClr val="accent1"/>
          </a:effectRef>
          <a:fontRef idx="minor">
            <a:schemeClr val="lt1"/>
          </a:fontRef>
        </p:style>
        <p:txBody>
          <a:bodyPr lIns="235121" tIns="117727" rIns="235121" bIns="117727" anchor="ctr"/>
          <a:lstStyle/>
          <a:p>
            <a:pPr algn="ctr" defTabSz="1764224">
              <a:lnSpc>
                <a:spcPct val="90000"/>
              </a:lnSpc>
              <a:defRPr/>
            </a:pPr>
            <a:r>
              <a:rPr lang="nb-NO" sz="3700" dirty="0">
                <a:solidFill>
                  <a:prstClr val="white"/>
                </a:solidFill>
              </a:rPr>
              <a:t>Innbyggerne skal ha tilgang på enkle og </a:t>
            </a:r>
            <a:br>
              <a:rPr lang="nb-NO" sz="3700" dirty="0">
                <a:solidFill>
                  <a:prstClr val="white"/>
                </a:solidFill>
              </a:rPr>
            </a:br>
            <a:r>
              <a:rPr lang="nb-NO" sz="3700" dirty="0">
                <a:solidFill>
                  <a:prstClr val="white"/>
                </a:solidFill>
              </a:rPr>
              <a:t>sikre digitale tjenester</a:t>
            </a:r>
          </a:p>
        </p:txBody>
      </p:sp>
      <p:sp>
        <p:nvSpPr>
          <p:cNvPr id="7" name="Rectangle 8"/>
          <p:cNvSpPr/>
          <p:nvPr/>
        </p:nvSpPr>
        <p:spPr>
          <a:xfrm>
            <a:off x="9533806" y="9450295"/>
            <a:ext cx="13494962" cy="2219097"/>
          </a:xfrm>
          <a:prstGeom prst="rect">
            <a:avLst/>
          </a:prstGeom>
          <a:solidFill>
            <a:srgbClr val="0093A7"/>
          </a:solidFill>
          <a:ln>
            <a:noFill/>
          </a:ln>
        </p:spPr>
        <p:style>
          <a:lnRef idx="2">
            <a:schemeClr val="accent1">
              <a:shade val="50000"/>
            </a:schemeClr>
          </a:lnRef>
          <a:fillRef idx="1">
            <a:schemeClr val="accent1"/>
          </a:fillRef>
          <a:effectRef idx="0">
            <a:schemeClr val="accent1"/>
          </a:effectRef>
          <a:fontRef idx="minor">
            <a:schemeClr val="lt1"/>
          </a:fontRef>
        </p:style>
        <p:txBody>
          <a:bodyPr lIns="235121" tIns="117727" rIns="235121" bIns="117727" anchor="ctr"/>
          <a:lstStyle/>
          <a:p>
            <a:pPr algn="ctr" defTabSz="1764224"/>
            <a:r>
              <a:rPr lang="nb-NO" sz="3700" dirty="0">
                <a:solidFill>
                  <a:prstClr val="white"/>
                </a:solidFill>
              </a:rPr>
              <a:t>Data skal være tilgjengelig for kvalitetsforbedring, helseovervåking, styring og forskning</a:t>
            </a:r>
          </a:p>
        </p:txBody>
      </p:sp>
    </p:spTree>
    <p:extLst>
      <p:ext uri="{BB962C8B-B14F-4D97-AF65-F5344CB8AC3E}">
        <p14:creationId xmlns:p14="http://schemas.microsoft.com/office/powerpoint/2010/main" val="15691880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b-NO" dirty="0" smtClean="0"/>
              <a:t>Langsiktig mål: Felles løsning</a:t>
            </a:r>
            <a:endParaRPr lang="nb-NO" dirty="0"/>
          </a:p>
        </p:txBody>
      </p:sp>
      <p:sp>
        <p:nvSpPr>
          <p:cNvPr id="2" name="Slide Number Placeholder 1"/>
          <p:cNvSpPr>
            <a:spLocks noGrp="1"/>
          </p:cNvSpPr>
          <p:nvPr>
            <p:ph type="sldNum" sz="quarter" idx="12"/>
          </p:nvPr>
        </p:nvSpPr>
        <p:spPr/>
        <p:txBody>
          <a:bodyPr>
            <a:normAutofit/>
          </a:bodyPr>
          <a:lstStyle/>
          <a:p>
            <a:r>
              <a:rPr lang="nb-NO" smtClean="0"/>
              <a:t> Side </a:t>
            </a:r>
            <a:fld id="{5751DFAA-887F-4071-8EAD-E8CA316FCF06}" type="slidenum">
              <a:rPr lang="nb-NO" smtClean="0"/>
              <a:pPr/>
              <a:t>18</a:t>
            </a:fld>
            <a:endParaRPr lang="nb-NO" dirty="0"/>
          </a:p>
        </p:txBody>
      </p:sp>
      <p:sp>
        <p:nvSpPr>
          <p:cNvPr id="5" name="Rectangle 4"/>
          <p:cNvSpPr/>
          <p:nvPr/>
        </p:nvSpPr>
        <p:spPr>
          <a:xfrm>
            <a:off x="994613" y="2540619"/>
            <a:ext cx="22234354" cy="96857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nb-NO" sz="2300">
              <a:solidFill>
                <a:schemeClr val="tx1"/>
              </a:solidFill>
            </a:endParaRPr>
          </a:p>
        </p:txBody>
      </p:sp>
      <p:sp>
        <p:nvSpPr>
          <p:cNvPr id="6" name="Rektangel 151"/>
          <p:cNvSpPr/>
          <p:nvPr/>
        </p:nvSpPr>
        <p:spPr>
          <a:xfrm>
            <a:off x="1620150" y="4458703"/>
            <a:ext cx="21072408" cy="297673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5967" tIns="121876" rIns="243752" bIns="121876" rtlCol="0" anchor="ctr"/>
          <a:lstStyle/>
          <a:p>
            <a:pPr defTabSz="2437603"/>
            <a:r>
              <a:rPr lang="nb-NO" sz="3000" b="1" i="1">
                <a:solidFill>
                  <a:srgbClr val="00546E"/>
                </a:solidFill>
              </a:rPr>
              <a:t>Spesialist-</a:t>
            </a:r>
            <a:br>
              <a:rPr lang="nb-NO" sz="3000" b="1" i="1">
                <a:solidFill>
                  <a:srgbClr val="00546E"/>
                </a:solidFill>
              </a:rPr>
            </a:br>
            <a:r>
              <a:rPr lang="nb-NO" sz="3000" b="1" i="1">
                <a:solidFill>
                  <a:srgbClr val="00546E"/>
                </a:solidFill>
              </a:rPr>
              <a:t>helsetjenesten</a:t>
            </a:r>
            <a:endParaRPr lang="nb-NO" sz="3000" b="1" i="1" dirty="0">
              <a:solidFill>
                <a:srgbClr val="00546E"/>
              </a:solidFill>
            </a:endParaRPr>
          </a:p>
        </p:txBody>
      </p:sp>
      <p:sp>
        <p:nvSpPr>
          <p:cNvPr id="7" name="Rektangel 124"/>
          <p:cNvSpPr/>
          <p:nvPr/>
        </p:nvSpPr>
        <p:spPr>
          <a:xfrm>
            <a:off x="1620150" y="7597846"/>
            <a:ext cx="21072408" cy="297673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5967" tIns="121876" rIns="243752" bIns="121876" rtlCol="0" anchor="ctr"/>
          <a:lstStyle/>
          <a:p>
            <a:pPr defTabSz="2437603"/>
            <a:r>
              <a:rPr lang="nb-NO" sz="3000" b="1" i="1" dirty="0">
                <a:solidFill>
                  <a:srgbClr val="00546E"/>
                </a:solidFill>
              </a:rPr>
              <a:t>Kommunal </a:t>
            </a:r>
            <a:br>
              <a:rPr lang="nb-NO" sz="3000" b="1" i="1" dirty="0">
                <a:solidFill>
                  <a:srgbClr val="00546E"/>
                </a:solidFill>
              </a:rPr>
            </a:br>
            <a:r>
              <a:rPr lang="nb-NO" sz="3000" b="1" i="1" dirty="0">
                <a:solidFill>
                  <a:srgbClr val="00546E"/>
                </a:solidFill>
              </a:rPr>
              <a:t>helse- og </a:t>
            </a:r>
            <a:br>
              <a:rPr lang="nb-NO" sz="3000" b="1" i="1" dirty="0">
                <a:solidFill>
                  <a:srgbClr val="00546E"/>
                </a:solidFill>
              </a:rPr>
            </a:br>
            <a:r>
              <a:rPr lang="nb-NO" sz="3000" b="1" i="1" dirty="0">
                <a:solidFill>
                  <a:srgbClr val="00546E"/>
                </a:solidFill>
              </a:rPr>
              <a:t>omsorgs-</a:t>
            </a:r>
            <a:br>
              <a:rPr lang="nb-NO" sz="3000" b="1" i="1" dirty="0">
                <a:solidFill>
                  <a:srgbClr val="00546E"/>
                </a:solidFill>
              </a:rPr>
            </a:br>
            <a:r>
              <a:rPr lang="nb-NO" sz="3000" b="1" i="1" dirty="0" smtClean="0">
                <a:solidFill>
                  <a:srgbClr val="00546E"/>
                </a:solidFill>
              </a:rPr>
              <a:t>tjeneste </a:t>
            </a:r>
          </a:p>
          <a:p>
            <a:pPr defTabSz="2437603"/>
            <a:r>
              <a:rPr lang="nb-NO" sz="3000" b="1" i="1" dirty="0" smtClean="0">
                <a:solidFill>
                  <a:srgbClr val="00546E"/>
                </a:solidFill>
              </a:rPr>
              <a:t>inkl. fastleger</a:t>
            </a:r>
            <a:endParaRPr lang="nb-NO" sz="3000" b="1" i="1" dirty="0">
              <a:solidFill>
                <a:srgbClr val="00546E"/>
              </a:solidFill>
            </a:endParaRPr>
          </a:p>
        </p:txBody>
      </p:sp>
      <p:sp>
        <p:nvSpPr>
          <p:cNvPr id="8" name="Rektangel 36"/>
          <p:cNvSpPr/>
          <p:nvPr/>
        </p:nvSpPr>
        <p:spPr>
          <a:xfrm>
            <a:off x="4714430" y="2981505"/>
            <a:ext cx="4140001" cy="7590493"/>
          </a:xfrm>
          <a:prstGeom prst="rect">
            <a:avLst/>
          </a:prstGeom>
          <a:solidFill>
            <a:schemeClr val="tx2">
              <a:lumMod val="40000"/>
              <a:lumOff val="6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t"/>
          <a:lstStyle/>
          <a:p>
            <a:pPr algn="ctr" defTabSz="2437603"/>
            <a:endParaRPr lang="nb-NO" sz="2800" dirty="0">
              <a:solidFill>
                <a:srgbClr val="00546E"/>
              </a:solidFill>
            </a:endParaRPr>
          </a:p>
        </p:txBody>
      </p:sp>
      <p:sp>
        <p:nvSpPr>
          <p:cNvPr id="9" name="Rektangel 129"/>
          <p:cNvSpPr/>
          <p:nvPr/>
        </p:nvSpPr>
        <p:spPr>
          <a:xfrm>
            <a:off x="9288649" y="2966237"/>
            <a:ext cx="4140001" cy="7608343"/>
          </a:xfrm>
          <a:prstGeom prst="rect">
            <a:avLst/>
          </a:prstGeom>
          <a:solidFill>
            <a:schemeClr val="tx2">
              <a:lumMod val="40000"/>
              <a:lumOff val="6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t"/>
          <a:lstStyle/>
          <a:p>
            <a:pPr algn="ctr" defTabSz="2437603"/>
            <a:endParaRPr lang="nb-NO" sz="2800" dirty="0">
              <a:solidFill>
                <a:srgbClr val="00546E"/>
              </a:solidFill>
            </a:endParaRPr>
          </a:p>
        </p:txBody>
      </p:sp>
      <p:sp>
        <p:nvSpPr>
          <p:cNvPr id="10" name="Rektangel 189"/>
          <p:cNvSpPr/>
          <p:nvPr/>
        </p:nvSpPr>
        <p:spPr>
          <a:xfrm>
            <a:off x="13906653" y="2966237"/>
            <a:ext cx="4140001" cy="7608343"/>
          </a:xfrm>
          <a:prstGeom prst="rect">
            <a:avLst/>
          </a:prstGeom>
          <a:solidFill>
            <a:schemeClr val="tx2">
              <a:lumMod val="40000"/>
              <a:lumOff val="6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t"/>
          <a:lstStyle/>
          <a:p>
            <a:pPr algn="ctr" defTabSz="2437603"/>
            <a:endParaRPr lang="nb-NO" sz="2800" dirty="0">
              <a:solidFill>
                <a:srgbClr val="00546E"/>
              </a:solidFill>
            </a:endParaRPr>
          </a:p>
        </p:txBody>
      </p:sp>
      <p:sp>
        <p:nvSpPr>
          <p:cNvPr id="11" name="Rektangel 251"/>
          <p:cNvSpPr/>
          <p:nvPr/>
        </p:nvSpPr>
        <p:spPr>
          <a:xfrm>
            <a:off x="18372139" y="2966237"/>
            <a:ext cx="4140001" cy="7608343"/>
          </a:xfrm>
          <a:prstGeom prst="rect">
            <a:avLst/>
          </a:prstGeom>
          <a:solidFill>
            <a:schemeClr val="tx2">
              <a:lumMod val="40000"/>
              <a:lumOff val="6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t"/>
          <a:lstStyle/>
          <a:p>
            <a:pPr algn="ctr" defTabSz="2437603"/>
            <a:endParaRPr lang="nb-NO" sz="2800" dirty="0">
              <a:solidFill>
                <a:srgbClr val="00546E"/>
              </a:solidFill>
            </a:endParaRPr>
          </a:p>
        </p:txBody>
      </p:sp>
      <p:sp>
        <p:nvSpPr>
          <p:cNvPr id="12" name="Avrundet rektangel 3"/>
          <p:cNvSpPr/>
          <p:nvPr/>
        </p:nvSpPr>
        <p:spPr>
          <a:xfrm>
            <a:off x="5701879" y="3340721"/>
            <a:ext cx="2165102" cy="7341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5995" tIns="45712" rIns="35995" bIns="45712" rtlCol="0" anchor="ctr"/>
          <a:lstStyle/>
          <a:p>
            <a:pPr algn="ctr"/>
            <a:r>
              <a:rPr lang="nb-NO" sz="2800" b="1">
                <a:solidFill>
                  <a:srgbClr val="00546E"/>
                </a:solidFill>
              </a:rPr>
              <a:t>Midt</a:t>
            </a:r>
            <a:endParaRPr lang="nb-NO" sz="2800" b="1" dirty="0">
              <a:solidFill>
                <a:srgbClr val="00546E"/>
              </a:solidFill>
            </a:endParaRPr>
          </a:p>
        </p:txBody>
      </p:sp>
      <p:sp>
        <p:nvSpPr>
          <p:cNvPr id="15" name="Avrundet rektangel 213"/>
          <p:cNvSpPr/>
          <p:nvPr/>
        </p:nvSpPr>
        <p:spPr>
          <a:xfrm>
            <a:off x="10276098" y="3340721"/>
            <a:ext cx="2165102" cy="7341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5995" tIns="45712" rIns="35995" bIns="45712" rtlCol="0" anchor="ctr"/>
          <a:lstStyle/>
          <a:p>
            <a:pPr algn="ctr"/>
            <a:r>
              <a:rPr lang="nb-NO" sz="2800" b="1">
                <a:solidFill>
                  <a:srgbClr val="00546E"/>
                </a:solidFill>
              </a:rPr>
              <a:t>Nord</a:t>
            </a:r>
            <a:endParaRPr lang="nb-NO" sz="2800" b="1" dirty="0">
              <a:solidFill>
                <a:srgbClr val="00546E"/>
              </a:solidFill>
            </a:endParaRPr>
          </a:p>
        </p:txBody>
      </p:sp>
      <p:sp>
        <p:nvSpPr>
          <p:cNvPr id="16" name="Avrundet rektangel 214"/>
          <p:cNvSpPr/>
          <p:nvPr/>
        </p:nvSpPr>
        <p:spPr>
          <a:xfrm>
            <a:off x="14894102" y="3340721"/>
            <a:ext cx="2165102" cy="7341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5995" tIns="45712" rIns="35995" bIns="45712" numCol="1" spcCol="0" rtlCol="0" fromWordArt="0" anchor="ctr" anchorCtr="0" forceAA="0" compatLnSpc="1">
            <a:prstTxWarp prst="textNoShape">
              <a:avLst/>
            </a:prstTxWarp>
            <a:noAutofit/>
          </a:bodyPr>
          <a:lstStyle/>
          <a:p>
            <a:pPr algn="ctr"/>
            <a:r>
              <a:rPr lang="nb-NO" sz="2800" b="1">
                <a:solidFill>
                  <a:srgbClr val="00546E"/>
                </a:solidFill>
              </a:rPr>
              <a:t>Vest</a:t>
            </a:r>
            <a:endParaRPr lang="nb-NO" sz="2800" b="1" dirty="0">
              <a:solidFill>
                <a:srgbClr val="00546E"/>
              </a:solidFill>
            </a:endParaRPr>
          </a:p>
        </p:txBody>
      </p:sp>
      <p:sp>
        <p:nvSpPr>
          <p:cNvPr id="17" name="Avrundet rektangel 215"/>
          <p:cNvSpPr/>
          <p:nvPr/>
        </p:nvSpPr>
        <p:spPr>
          <a:xfrm>
            <a:off x="19359588" y="3340721"/>
            <a:ext cx="2165102" cy="7341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5995" tIns="45712" rIns="35995" bIns="45712" numCol="1" spcCol="0" rtlCol="0" fromWordArt="0" anchor="ctr" anchorCtr="0" forceAA="0" compatLnSpc="1">
            <a:prstTxWarp prst="textNoShape">
              <a:avLst/>
            </a:prstTxWarp>
            <a:noAutofit/>
          </a:bodyPr>
          <a:lstStyle/>
          <a:p>
            <a:pPr algn="ctr"/>
            <a:r>
              <a:rPr lang="nb-NO" sz="2800" b="1">
                <a:solidFill>
                  <a:srgbClr val="00546E"/>
                </a:solidFill>
              </a:rPr>
              <a:t>Sør-Øst</a:t>
            </a:r>
            <a:endParaRPr lang="nb-NO" sz="2800" b="1" dirty="0">
              <a:solidFill>
                <a:srgbClr val="00546E"/>
              </a:solidFill>
            </a:endParaRPr>
          </a:p>
        </p:txBody>
      </p:sp>
      <p:sp>
        <p:nvSpPr>
          <p:cNvPr id="30" name="Rektangel 124"/>
          <p:cNvSpPr/>
          <p:nvPr/>
        </p:nvSpPr>
        <p:spPr>
          <a:xfrm>
            <a:off x="1620150" y="10782056"/>
            <a:ext cx="21072408" cy="126714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5967" tIns="121876" rIns="243752" bIns="121876" rtlCol="0" anchor="ctr"/>
          <a:lstStyle/>
          <a:p>
            <a:pPr defTabSz="2437603"/>
            <a:r>
              <a:rPr lang="nb-NO" sz="3000" b="1" i="1">
                <a:solidFill>
                  <a:srgbClr val="00546E"/>
                </a:solidFill>
              </a:rPr>
              <a:t>Nasjonale </a:t>
            </a:r>
            <a:br>
              <a:rPr lang="nb-NO" sz="3000" b="1" i="1">
                <a:solidFill>
                  <a:srgbClr val="00546E"/>
                </a:solidFill>
              </a:rPr>
            </a:br>
            <a:r>
              <a:rPr lang="nb-NO" sz="3000" b="1" i="1">
                <a:solidFill>
                  <a:srgbClr val="00546E"/>
                </a:solidFill>
              </a:rPr>
              <a:t>løsninger</a:t>
            </a:r>
            <a:endParaRPr lang="nb-NO" sz="3000" b="1" i="1" dirty="0">
              <a:solidFill>
                <a:srgbClr val="00546E"/>
              </a:solidFill>
            </a:endParaRPr>
          </a:p>
        </p:txBody>
      </p:sp>
      <p:sp>
        <p:nvSpPr>
          <p:cNvPr id="31" name="Alternativ prosess 216"/>
          <p:cNvSpPr/>
          <p:nvPr/>
        </p:nvSpPr>
        <p:spPr>
          <a:xfrm>
            <a:off x="5261466" y="10970882"/>
            <a:ext cx="16940061" cy="889487"/>
          </a:xfrm>
          <a:prstGeom prst="flowChartAlternateProcess">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5995" tIns="35995" rIns="35995" bIns="0" rtlCol="0" anchor="ctr"/>
          <a:lstStyle/>
          <a:p>
            <a:pPr algn="ctr" defTabSz="2437603"/>
            <a:r>
              <a:rPr lang="nb-NO" sz="2800" b="1" dirty="0">
                <a:solidFill>
                  <a:srgbClr val="002060"/>
                </a:solidFill>
              </a:rPr>
              <a:t>Integrasjon og samhandling</a:t>
            </a:r>
          </a:p>
        </p:txBody>
      </p:sp>
      <p:sp>
        <p:nvSpPr>
          <p:cNvPr id="20" name="Alternativ prosess 180"/>
          <p:cNvSpPr/>
          <p:nvPr/>
        </p:nvSpPr>
        <p:spPr>
          <a:xfrm>
            <a:off x="5261467" y="4810084"/>
            <a:ext cx="16940060" cy="5503235"/>
          </a:xfrm>
          <a:prstGeom prst="flowChartAlternate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5995" tIns="35995" rIns="35995" bIns="0" rtlCol="0" anchor="b"/>
          <a:lstStyle/>
          <a:p>
            <a:pPr algn="ctr" defTabSz="2437603"/>
            <a:r>
              <a:rPr lang="nb-NO" sz="2800" b="1" dirty="0" smtClean="0">
                <a:solidFill>
                  <a:srgbClr val="002060"/>
                </a:solidFill>
              </a:rPr>
              <a:t>Felles løsning</a:t>
            </a:r>
            <a:endParaRPr lang="nb-NO" sz="2800" b="1" dirty="0">
              <a:solidFill>
                <a:srgbClr val="002060"/>
              </a:solidFill>
            </a:endParaRPr>
          </a:p>
          <a:p>
            <a:pPr algn="ctr" defTabSz="2437603"/>
            <a:endParaRPr lang="nb-NO" sz="2800" b="1" dirty="0">
              <a:solidFill>
                <a:schemeClr val="bg1"/>
              </a:solidFill>
            </a:endParaRPr>
          </a:p>
        </p:txBody>
      </p:sp>
      <p:pic>
        <p:nvPicPr>
          <p:cNvPr id="2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67042" y="6573289"/>
            <a:ext cx="1723215" cy="1620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3152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kt 6" hidden="1"/>
          <p:cNvGraphicFramePr>
            <a:graphicFrameLocks noChangeAspect="1"/>
          </p:cNvGraphicFramePr>
          <p:nvPr>
            <p:custDataLst>
              <p:tags r:id="rId2"/>
            </p:custDataLst>
            <p:extLst>
              <p:ext uri="{D42A27DB-BD31-4B8C-83A1-F6EECF244321}">
                <p14:modId xmlns:p14="http://schemas.microsoft.com/office/powerpoint/2010/main" val="56036055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1515" name="think-cell Slide" r:id="rId5" imgW="360" imgH="360" progId="TCLayout.ActiveDocument.1">
                  <p:embed/>
                </p:oleObj>
              </mc:Choice>
              <mc:Fallback>
                <p:oleObj name="think-cell Slide" r:id="rId5" imgW="360" imgH="360"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4" name="Plassholder for lysbildenummer 3"/>
          <p:cNvSpPr>
            <a:spLocks noGrp="1"/>
          </p:cNvSpPr>
          <p:nvPr>
            <p:ph type="sldNum" sz="quarter" idx="16"/>
          </p:nvPr>
        </p:nvSpPr>
        <p:spPr/>
        <p:txBody>
          <a:bodyPr/>
          <a:lstStyle/>
          <a:p>
            <a:r>
              <a:rPr lang="nb-NO" smtClean="0"/>
              <a:t> Side </a:t>
            </a:r>
            <a:fld id="{5751DFAA-887F-4071-8EAD-E8CA316FCF06}" type="slidenum">
              <a:rPr lang="nb-NO" smtClean="0"/>
              <a:pPr/>
              <a:t>19</a:t>
            </a:fld>
            <a:endParaRPr lang="nb-NO" dirty="0"/>
          </a:p>
        </p:txBody>
      </p:sp>
      <p:sp>
        <p:nvSpPr>
          <p:cNvPr id="173" name="Ellipse 172"/>
          <p:cNvSpPr/>
          <p:nvPr/>
        </p:nvSpPr>
        <p:spPr>
          <a:xfrm>
            <a:off x="9546882" y="6479268"/>
            <a:ext cx="3467287" cy="3241798"/>
          </a:xfrm>
          <a:prstGeom prst="ellipse">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57600" tIns="57600" rIns="57600" bIns="57600" rtlCol="0" anchor="t"/>
          <a:lstStyle/>
          <a:p>
            <a:pPr algn="ctr" defTabSz="1774436"/>
            <a:r>
              <a:rPr lang="nb-NO" sz="2400" b="1" dirty="0">
                <a:solidFill>
                  <a:srgbClr val="2C4457"/>
                </a:solidFill>
              </a:rPr>
              <a:t>Kjerneløsning</a:t>
            </a:r>
          </a:p>
        </p:txBody>
      </p:sp>
      <p:sp>
        <p:nvSpPr>
          <p:cNvPr id="174" name="Rektangel 173"/>
          <p:cNvSpPr/>
          <p:nvPr/>
        </p:nvSpPr>
        <p:spPr>
          <a:xfrm>
            <a:off x="9776229" y="7492443"/>
            <a:ext cx="3033876" cy="810540"/>
          </a:xfrm>
          <a:prstGeom prst="rect">
            <a:avLst/>
          </a:prstGeom>
          <a:noFill/>
          <a:ln w="28575">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1774436"/>
            <a:r>
              <a:rPr lang="nb-NO" sz="2000" dirty="0">
                <a:solidFill>
                  <a:srgbClr val="2C4457"/>
                </a:solidFill>
              </a:rPr>
              <a:t>Klinisk dokumentasjon og prosess</a:t>
            </a:r>
          </a:p>
        </p:txBody>
      </p:sp>
      <p:sp>
        <p:nvSpPr>
          <p:cNvPr id="175" name="Rektangel 174"/>
          <p:cNvSpPr/>
          <p:nvPr/>
        </p:nvSpPr>
        <p:spPr>
          <a:xfrm>
            <a:off x="9789907" y="8410198"/>
            <a:ext cx="3033876" cy="810540"/>
          </a:xfrm>
          <a:prstGeom prst="rect">
            <a:avLst/>
          </a:prstGeom>
          <a:noFill/>
          <a:ln w="28575">
            <a:noFill/>
          </a:ln>
        </p:spPr>
        <p:style>
          <a:lnRef idx="1">
            <a:schemeClr val="accent1"/>
          </a:lnRef>
          <a:fillRef idx="2">
            <a:schemeClr val="accent1"/>
          </a:fillRef>
          <a:effectRef idx="1">
            <a:schemeClr val="accent1"/>
          </a:effectRef>
          <a:fontRef idx="minor">
            <a:schemeClr val="dk1"/>
          </a:fontRef>
        </p:style>
        <p:txBody>
          <a:bodyPr lIns="36000" tIns="36000" rIns="36000" bIns="36000" rtlCol="0" anchor="ctr"/>
          <a:lstStyle/>
          <a:p>
            <a:pPr algn="ctr" defTabSz="1774436"/>
            <a:r>
              <a:rPr lang="nb-NO" sz="2000" dirty="0" smtClean="0">
                <a:solidFill>
                  <a:srgbClr val="2C4457"/>
                </a:solidFill>
              </a:rPr>
              <a:t>Pasient- og bruker-</a:t>
            </a:r>
            <a:endParaRPr lang="nb-NO" sz="2000" dirty="0">
              <a:solidFill>
                <a:srgbClr val="2C4457"/>
              </a:solidFill>
            </a:endParaRPr>
          </a:p>
          <a:p>
            <a:pPr algn="ctr" defTabSz="1774436"/>
            <a:r>
              <a:rPr lang="nb-NO" sz="2000" dirty="0">
                <a:solidFill>
                  <a:srgbClr val="2C4457"/>
                </a:solidFill>
              </a:rPr>
              <a:t>administrasjon</a:t>
            </a:r>
          </a:p>
        </p:txBody>
      </p:sp>
      <p:sp>
        <p:nvSpPr>
          <p:cNvPr id="176" name="Smultring 175"/>
          <p:cNvSpPr/>
          <p:nvPr/>
        </p:nvSpPr>
        <p:spPr>
          <a:xfrm>
            <a:off x="8604853" y="5614044"/>
            <a:ext cx="5316183" cy="4970454"/>
          </a:xfrm>
          <a:prstGeom prst="donut">
            <a:avLst>
              <a:gd name="adj" fmla="val 12218"/>
            </a:avLst>
          </a:prstGeom>
          <a:solidFill>
            <a:schemeClr val="accent2">
              <a:lumMod val="40000"/>
              <a:lumOff val="6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46304" tIns="73152" rIns="146304" bIns="73152" rtlCol="0" anchor="t">
            <a:prstTxWarp prst="textArchUp">
              <a:avLst/>
            </a:prstTxWarp>
          </a:bodyPr>
          <a:lstStyle/>
          <a:p>
            <a:pPr algn="ctr" defTabSz="1774436"/>
            <a:endParaRPr lang="nb-NO" sz="2400" dirty="0">
              <a:solidFill>
                <a:prstClr val="black"/>
              </a:solidFill>
            </a:endParaRPr>
          </a:p>
        </p:txBody>
      </p:sp>
      <p:sp>
        <p:nvSpPr>
          <p:cNvPr id="177" name="Smultring 176"/>
          <p:cNvSpPr>
            <a:spLocks noChangeAspect="1"/>
          </p:cNvSpPr>
          <p:nvPr/>
        </p:nvSpPr>
        <p:spPr>
          <a:xfrm>
            <a:off x="8180890" y="5206788"/>
            <a:ext cx="6127734" cy="5166617"/>
          </a:xfrm>
          <a:prstGeom prst="donut">
            <a:avLst>
              <a:gd name="adj" fmla="val 617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46304" tIns="73152" rIns="146304" bIns="73152" rtlCol="0" anchor="t">
            <a:prstTxWarp prst="textArchUp">
              <a:avLst/>
            </a:prstTxWarp>
          </a:bodyPr>
          <a:lstStyle/>
          <a:p>
            <a:pPr algn="ctr" defTabSz="1774436"/>
            <a:r>
              <a:rPr lang="nb-NO" sz="2400" dirty="0" smtClean="0">
                <a:solidFill>
                  <a:prstClr val="black"/>
                </a:solidFill>
              </a:rPr>
              <a:t>Grensesnitt for integrasjon</a:t>
            </a:r>
            <a:endParaRPr lang="nb-NO" sz="2400" dirty="0">
              <a:solidFill>
                <a:prstClr val="black"/>
              </a:solidFill>
            </a:endParaRPr>
          </a:p>
        </p:txBody>
      </p:sp>
      <p:sp>
        <p:nvSpPr>
          <p:cNvPr id="178" name="Bred bue 177"/>
          <p:cNvSpPr>
            <a:spLocks noChangeAspect="1"/>
          </p:cNvSpPr>
          <p:nvPr/>
        </p:nvSpPr>
        <p:spPr>
          <a:xfrm>
            <a:off x="7625562" y="4737027"/>
            <a:ext cx="7259635" cy="6787515"/>
          </a:xfrm>
          <a:prstGeom prst="blockArc">
            <a:avLst>
              <a:gd name="adj1" fmla="val 11770173"/>
              <a:gd name="adj2" fmla="val 18470472"/>
              <a:gd name="adj3" fmla="val 10398"/>
            </a:avLst>
          </a:prstGeom>
          <a:solidFill>
            <a:schemeClr val="accent1">
              <a:lumMod val="40000"/>
              <a:lumOff val="6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46304" tIns="73152" rIns="146304" bIns="73152" rtlCol="0" anchor="ctr"/>
          <a:lstStyle/>
          <a:p>
            <a:pPr algn="ctr" defTabSz="1774436"/>
            <a:endParaRPr lang="nb-NO" sz="2400">
              <a:solidFill>
                <a:prstClr val="black"/>
              </a:solidFill>
            </a:endParaRPr>
          </a:p>
        </p:txBody>
      </p:sp>
      <p:sp>
        <p:nvSpPr>
          <p:cNvPr id="179" name="Bred bue 178"/>
          <p:cNvSpPr>
            <a:spLocks noChangeAspect="1"/>
          </p:cNvSpPr>
          <p:nvPr/>
        </p:nvSpPr>
        <p:spPr>
          <a:xfrm>
            <a:off x="6783034" y="3963239"/>
            <a:ext cx="8916253" cy="8336399"/>
          </a:xfrm>
          <a:prstGeom prst="blockArc">
            <a:avLst>
              <a:gd name="adj1" fmla="val 11809178"/>
              <a:gd name="adj2" fmla="val 15514941"/>
              <a:gd name="adj3" fmla="val 7193"/>
            </a:avLst>
          </a:prstGeom>
          <a:solidFill>
            <a:schemeClr val="bg2">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46304" tIns="73152" rIns="146304" bIns="73152" rtlCol="0" anchor="ctr"/>
          <a:lstStyle/>
          <a:p>
            <a:pPr algn="ctr" defTabSz="1774436"/>
            <a:endParaRPr lang="nb-NO" sz="2400">
              <a:solidFill>
                <a:prstClr val="black"/>
              </a:solidFill>
            </a:endParaRPr>
          </a:p>
        </p:txBody>
      </p:sp>
      <p:sp>
        <p:nvSpPr>
          <p:cNvPr id="180" name="Bred bue 179"/>
          <p:cNvSpPr>
            <a:spLocks noChangeAspect="1"/>
          </p:cNvSpPr>
          <p:nvPr/>
        </p:nvSpPr>
        <p:spPr>
          <a:xfrm>
            <a:off x="6814831" y="3973674"/>
            <a:ext cx="8916253" cy="8336399"/>
          </a:xfrm>
          <a:prstGeom prst="blockArc">
            <a:avLst>
              <a:gd name="adj1" fmla="val 7447897"/>
              <a:gd name="adj2" fmla="val 8880900"/>
              <a:gd name="adj3" fmla="val 7408"/>
            </a:avLst>
          </a:prstGeom>
          <a:solidFill>
            <a:schemeClr val="tx2"/>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46304" tIns="73152" rIns="146304" bIns="73152" rtlCol="0" anchor="ctr"/>
          <a:lstStyle/>
          <a:p>
            <a:pPr algn="ctr" defTabSz="1774436"/>
            <a:endParaRPr lang="nb-NO" sz="2400">
              <a:solidFill>
                <a:prstClr val="black"/>
              </a:solidFill>
            </a:endParaRPr>
          </a:p>
        </p:txBody>
      </p:sp>
      <p:sp>
        <p:nvSpPr>
          <p:cNvPr id="181" name="Bred bue 180"/>
          <p:cNvSpPr>
            <a:spLocks noChangeAspect="1"/>
          </p:cNvSpPr>
          <p:nvPr/>
        </p:nvSpPr>
        <p:spPr>
          <a:xfrm>
            <a:off x="7602625" y="4750973"/>
            <a:ext cx="7259635" cy="6787515"/>
          </a:xfrm>
          <a:prstGeom prst="blockArc">
            <a:avLst>
              <a:gd name="adj1" fmla="val 7406385"/>
              <a:gd name="adj2" fmla="val 8872098"/>
              <a:gd name="adj3" fmla="val 10792"/>
            </a:avLst>
          </a:prstGeom>
          <a:solidFill>
            <a:schemeClr val="tx2"/>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46304" tIns="73152" rIns="146304" bIns="73152" rtlCol="0" anchor="ctr"/>
          <a:lstStyle/>
          <a:p>
            <a:pPr algn="ctr" defTabSz="1774436"/>
            <a:endParaRPr lang="nb-NO" sz="2400">
              <a:solidFill>
                <a:prstClr val="black"/>
              </a:solidFill>
            </a:endParaRPr>
          </a:p>
        </p:txBody>
      </p:sp>
      <p:sp>
        <p:nvSpPr>
          <p:cNvPr id="182" name="Bred bue 181"/>
          <p:cNvSpPr>
            <a:spLocks noChangeAspect="1"/>
          </p:cNvSpPr>
          <p:nvPr/>
        </p:nvSpPr>
        <p:spPr>
          <a:xfrm>
            <a:off x="7648494" y="4741326"/>
            <a:ext cx="7259635" cy="6787515"/>
          </a:xfrm>
          <a:prstGeom prst="blockArc">
            <a:avLst>
              <a:gd name="adj1" fmla="val 4152440"/>
              <a:gd name="adj2" fmla="val 7454118"/>
              <a:gd name="adj3" fmla="val 10637"/>
            </a:avLst>
          </a:prstGeom>
          <a:solidFill>
            <a:schemeClr val="accent1">
              <a:lumMod val="5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46304" tIns="73152" rIns="146304" bIns="73152" rtlCol="0" anchor="ctr"/>
          <a:lstStyle/>
          <a:p>
            <a:pPr algn="ctr" defTabSz="1774436"/>
            <a:endParaRPr lang="nb-NO" sz="2400">
              <a:solidFill>
                <a:prstClr val="black"/>
              </a:solidFill>
            </a:endParaRPr>
          </a:p>
        </p:txBody>
      </p:sp>
      <p:sp>
        <p:nvSpPr>
          <p:cNvPr id="183" name="TekstSylinder 182"/>
          <p:cNvSpPr txBox="1"/>
          <p:nvPr/>
        </p:nvSpPr>
        <p:spPr>
          <a:xfrm rot="170238">
            <a:off x="9793199" y="10475472"/>
            <a:ext cx="3034215" cy="777689"/>
          </a:xfrm>
          <a:prstGeom prst="rect">
            <a:avLst/>
          </a:prstGeom>
          <a:noFill/>
        </p:spPr>
        <p:txBody>
          <a:bodyPr wrap="none" lIns="146304" tIns="73152" rIns="146304" bIns="73152" rtlCol="0">
            <a:prstTxWarp prst="textArchDown">
              <a:avLst>
                <a:gd name="adj" fmla="val 615904"/>
              </a:avLst>
            </a:prstTxWarp>
            <a:spAutoFit/>
          </a:bodyPr>
          <a:lstStyle/>
          <a:p>
            <a:pPr defTabSz="1774436"/>
            <a:r>
              <a:rPr lang="nb-NO" sz="2400" dirty="0">
                <a:solidFill>
                  <a:prstClr val="white"/>
                </a:solidFill>
              </a:rPr>
              <a:t>Medisinsk service</a:t>
            </a:r>
          </a:p>
        </p:txBody>
      </p:sp>
      <p:sp>
        <p:nvSpPr>
          <p:cNvPr id="184" name="Bred bue 183"/>
          <p:cNvSpPr>
            <a:spLocks noChangeAspect="1"/>
          </p:cNvSpPr>
          <p:nvPr/>
        </p:nvSpPr>
        <p:spPr>
          <a:xfrm>
            <a:off x="7648494" y="4736183"/>
            <a:ext cx="7259635" cy="6787515"/>
          </a:xfrm>
          <a:prstGeom prst="blockArc">
            <a:avLst>
              <a:gd name="adj1" fmla="val 21488919"/>
              <a:gd name="adj2" fmla="val 4166009"/>
              <a:gd name="adj3" fmla="val 10519"/>
            </a:avLst>
          </a:prstGeom>
          <a:solidFill>
            <a:schemeClr val="accent1">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46304" tIns="73152" rIns="146304" bIns="73152" rtlCol="0" anchor="ctr"/>
          <a:lstStyle/>
          <a:p>
            <a:pPr algn="ctr" defTabSz="1774436"/>
            <a:endParaRPr lang="nb-NO" sz="2400">
              <a:solidFill>
                <a:prstClr val="black"/>
              </a:solidFill>
            </a:endParaRPr>
          </a:p>
        </p:txBody>
      </p:sp>
      <p:sp>
        <p:nvSpPr>
          <p:cNvPr id="185" name="TekstSylinder 184"/>
          <p:cNvSpPr txBox="1"/>
          <p:nvPr/>
        </p:nvSpPr>
        <p:spPr>
          <a:xfrm rot="18360000">
            <a:off x="12254253" y="9414153"/>
            <a:ext cx="2836888" cy="677771"/>
          </a:xfrm>
          <a:prstGeom prst="rect">
            <a:avLst/>
          </a:prstGeom>
          <a:noFill/>
        </p:spPr>
        <p:txBody>
          <a:bodyPr wrap="none" lIns="146304" tIns="73152" rIns="146304" bIns="73152" rtlCol="0">
            <a:prstTxWarp prst="textArchDown">
              <a:avLst>
                <a:gd name="adj" fmla="val 21485745"/>
              </a:avLst>
            </a:prstTxWarp>
            <a:spAutoFit/>
          </a:bodyPr>
          <a:lstStyle/>
          <a:p>
            <a:pPr defTabSz="1774436"/>
            <a:r>
              <a:rPr lang="nb-NO" sz="2400" dirty="0">
                <a:solidFill>
                  <a:prstClr val="white"/>
                </a:solidFill>
              </a:rPr>
              <a:t>Spesialistområder</a:t>
            </a:r>
          </a:p>
        </p:txBody>
      </p:sp>
      <p:sp>
        <p:nvSpPr>
          <p:cNvPr id="186" name="Bred bue 185"/>
          <p:cNvSpPr>
            <a:spLocks noChangeAspect="1"/>
          </p:cNvSpPr>
          <p:nvPr/>
        </p:nvSpPr>
        <p:spPr>
          <a:xfrm>
            <a:off x="7635878" y="4719881"/>
            <a:ext cx="7259635" cy="6787515"/>
          </a:xfrm>
          <a:prstGeom prst="blockArc">
            <a:avLst>
              <a:gd name="adj1" fmla="val 18470141"/>
              <a:gd name="adj2" fmla="val 21540704"/>
              <a:gd name="adj3" fmla="val 10429"/>
            </a:avLst>
          </a:prstGeom>
          <a:solidFill>
            <a:schemeClr val="accent1">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46304" tIns="73152" rIns="146304" bIns="73152" rtlCol="0" anchor="ctr"/>
          <a:lstStyle/>
          <a:p>
            <a:pPr algn="ctr" defTabSz="1774436"/>
            <a:endParaRPr lang="nb-NO" sz="2400" dirty="0">
              <a:solidFill>
                <a:prstClr val="black"/>
              </a:solidFill>
            </a:endParaRPr>
          </a:p>
        </p:txBody>
      </p:sp>
      <p:sp>
        <p:nvSpPr>
          <p:cNvPr id="188" name="TekstSylinder 187"/>
          <p:cNvSpPr txBox="1"/>
          <p:nvPr/>
        </p:nvSpPr>
        <p:spPr>
          <a:xfrm rot="20280000">
            <a:off x="8179101" y="5251115"/>
            <a:ext cx="4816590" cy="2303076"/>
          </a:xfrm>
          <a:prstGeom prst="rect">
            <a:avLst/>
          </a:prstGeom>
          <a:noFill/>
        </p:spPr>
        <p:txBody>
          <a:bodyPr wrap="none" lIns="146304" tIns="73152" rIns="146304" bIns="73152" rtlCol="0">
            <a:prstTxWarp prst="textArchUp">
              <a:avLst>
                <a:gd name="adj" fmla="val 11881961"/>
              </a:avLst>
            </a:prstTxWarp>
            <a:spAutoFit/>
          </a:bodyPr>
          <a:lstStyle/>
          <a:p>
            <a:pPr defTabSz="1774436"/>
            <a:r>
              <a:rPr lang="nb-NO" sz="2400" dirty="0">
                <a:solidFill>
                  <a:sysClr val="windowText" lastClr="000000"/>
                </a:solidFill>
              </a:rPr>
              <a:t>Kommunikasjon og </a:t>
            </a:r>
            <a:r>
              <a:rPr lang="nb-NO" sz="2400" dirty="0" smtClean="0">
                <a:solidFill>
                  <a:sysClr val="windowText" lastClr="000000"/>
                </a:solidFill>
              </a:rPr>
              <a:t>infrastruktur</a:t>
            </a:r>
            <a:endParaRPr lang="nb-NO" sz="2400" dirty="0">
              <a:solidFill>
                <a:sysClr val="windowText" lastClr="000000"/>
              </a:solidFill>
            </a:endParaRPr>
          </a:p>
        </p:txBody>
      </p:sp>
      <p:sp>
        <p:nvSpPr>
          <p:cNvPr id="189" name="Freeform 4901"/>
          <p:cNvSpPr>
            <a:spLocks noEditPoints="1"/>
          </p:cNvSpPr>
          <p:nvPr/>
        </p:nvSpPr>
        <p:spPr bwMode="auto">
          <a:xfrm>
            <a:off x="9546884" y="11423505"/>
            <a:ext cx="516425" cy="742518"/>
          </a:xfrm>
          <a:custGeom>
            <a:avLst/>
            <a:gdLst>
              <a:gd name="T0" fmla="*/ 232 w 238"/>
              <a:gd name="T1" fmla="*/ 242 h 366"/>
              <a:gd name="T2" fmla="*/ 216 w 238"/>
              <a:gd name="T3" fmla="*/ 290 h 366"/>
              <a:gd name="T4" fmla="*/ 206 w 238"/>
              <a:gd name="T5" fmla="*/ 274 h 366"/>
              <a:gd name="T6" fmla="*/ 188 w 238"/>
              <a:gd name="T7" fmla="*/ 268 h 366"/>
              <a:gd name="T8" fmla="*/ 186 w 238"/>
              <a:gd name="T9" fmla="*/ 260 h 366"/>
              <a:gd name="T10" fmla="*/ 192 w 238"/>
              <a:gd name="T11" fmla="*/ 224 h 366"/>
              <a:gd name="T12" fmla="*/ 184 w 238"/>
              <a:gd name="T13" fmla="*/ 186 h 366"/>
              <a:gd name="T14" fmla="*/ 164 w 238"/>
              <a:gd name="T15" fmla="*/ 154 h 366"/>
              <a:gd name="T16" fmla="*/ 184 w 238"/>
              <a:gd name="T17" fmla="*/ 130 h 366"/>
              <a:gd name="T18" fmla="*/ 196 w 238"/>
              <a:gd name="T19" fmla="*/ 130 h 366"/>
              <a:gd name="T20" fmla="*/ 220 w 238"/>
              <a:gd name="T21" fmla="*/ 166 h 366"/>
              <a:gd name="T22" fmla="*/ 232 w 238"/>
              <a:gd name="T23" fmla="*/ 208 h 366"/>
              <a:gd name="T24" fmla="*/ 188 w 238"/>
              <a:gd name="T25" fmla="*/ 310 h 366"/>
              <a:gd name="T26" fmla="*/ 200 w 238"/>
              <a:gd name="T27" fmla="*/ 306 h 366"/>
              <a:gd name="T28" fmla="*/ 204 w 238"/>
              <a:gd name="T29" fmla="*/ 296 h 366"/>
              <a:gd name="T30" fmla="*/ 194 w 238"/>
              <a:gd name="T31" fmla="*/ 282 h 366"/>
              <a:gd name="T32" fmla="*/ 182 w 238"/>
              <a:gd name="T33" fmla="*/ 282 h 366"/>
              <a:gd name="T34" fmla="*/ 174 w 238"/>
              <a:gd name="T35" fmla="*/ 296 h 366"/>
              <a:gd name="T36" fmla="*/ 178 w 238"/>
              <a:gd name="T37" fmla="*/ 306 h 366"/>
              <a:gd name="T38" fmla="*/ 188 w 238"/>
              <a:gd name="T39" fmla="*/ 310 h 366"/>
              <a:gd name="T40" fmla="*/ 140 w 238"/>
              <a:gd name="T41" fmla="*/ 98 h 366"/>
              <a:gd name="T42" fmla="*/ 126 w 238"/>
              <a:gd name="T43" fmla="*/ 120 h 366"/>
              <a:gd name="T44" fmla="*/ 132 w 238"/>
              <a:gd name="T45" fmla="*/ 134 h 366"/>
              <a:gd name="T46" fmla="*/ 148 w 238"/>
              <a:gd name="T47" fmla="*/ 142 h 366"/>
              <a:gd name="T48" fmla="*/ 168 w 238"/>
              <a:gd name="T49" fmla="*/ 128 h 366"/>
              <a:gd name="T50" fmla="*/ 168 w 238"/>
              <a:gd name="T51" fmla="*/ 110 h 366"/>
              <a:gd name="T52" fmla="*/ 148 w 238"/>
              <a:gd name="T53" fmla="*/ 98 h 366"/>
              <a:gd name="T54" fmla="*/ 192 w 238"/>
              <a:gd name="T55" fmla="*/ 322 h 366"/>
              <a:gd name="T56" fmla="*/ 188 w 238"/>
              <a:gd name="T57" fmla="*/ 322 h 366"/>
              <a:gd name="T58" fmla="*/ 164 w 238"/>
              <a:gd name="T59" fmla="*/ 306 h 366"/>
              <a:gd name="T60" fmla="*/ 150 w 238"/>
              <a:gd name="T61" fmla="*/ 306 h 366"/>
              <a:gd name="T62" fmla="*/ 106 w 238"/>
              <a:gd name="T63" fmla="*/ 322 h 366"/>
              <a:gd name="T64" fmla="*/ 6 w 238"/>
              <a:gd name="T65" fmla="*/ 322 h 366"/>
              <a:gd name="T66" fmla="*/ 0 w 238"/>
              <a:gd name="T67" fmla="*/ 332 h 366"/>
              <a:gd name="T68" fmla="*/ 0 w 238"/>
              <a:gd name="T69" fmla="*/ 360 h 366"/>
              <a:gd name="T70" fmla="*/ 10 w 238"/>
              <a:gd name="T71" fmla="*/ 366 h 366"/>
              <a:gd name="T72" fmla="*/ 232 w 238"/>
              <a:gd name="T73" fmla="*/ 366 h 366"/>
              <a:gd name="T74" fmla="*/ 238 w 238"/>
              <a:gd name="T75" fmla="*/ 356 h 366"/>
              <a:gd name="T76" fmla="*/ 236 w 238"/>
              <a:gd name="T77" fmla="*/ 328 h 366"/>
              <a:gd name="T78" fmla="*/ 228 w 238"/>
              <a:gd name="T79" fmla="*/ 322 h 366"/>
              <a:gd name="T80" fmla="*/ 16 w 238"/>
              <a:gd name="T81" fmla="*/ 206 h 366"/>
              <a:gd name="T82" fmla="*/ 114 w 238"/>
              <a:gd name="T83" fmla="*/ 262 h 366"/>
              <a:gd name="T84" fmla="*/ 96 w 238"/>
              <a:gd name="T85" fmla="*/ 236 h 366"/>
              <a:gd name="T86" fmla="*/ 106 w 238"/>
              <a:gd name="T87" fmla="*/ 238 h 366"/>
              <a:gd name="T88" fmla="*/ 154 w 238"/>
              <a:gd name="T89" fmla="*/ 156 h 366"/>
              <a:gd name="T90" fmla="*/ 140 w 238"/>
              <a:gd name="T91" fmla="*/ 156 h 366"/>
              <a:gd name="T92" fmla="*/ 120 w 238"/>
              <a:gd name="T93" fmla="*/ 146 h 366"/>
              <a:gd name="T94" fmla="*/ 110 w 238"/>
              <a:gd name="T95" fmla="*/ 126 h 366"/>
              <a:gd name="T96" fmla="*/ 110 w 238"/>
              <a:gd name="T97" fmla="*/ 112 h 366"/>
              <a:gd name="T98" fmla="*/ 120 w 238"/>
              <a:gd name="T99" fmla="*/ 92 h 366"/>
              <a:gd name="T100" fmla="*/ 140 w 238"/>
              <a:gd name="T101" fmla="*/ 82 h 366"/>
              <a:gd name="T102" fmla="*/ 160 w 238"/>
              <a:gd name="T103" fmla="*/ 84 h 366"/>
              <a:gd name="T104" fmla="*/ 184 w 238"/>
              <a:gd name="T105" fmla="*/ 106 h 366"/>
              <a:gd name="T106" fmla="*/ 202 w 238"/>
              <a:gd name="T107" fmla="*/ 76 h 366"/>
              <a:gd name="T108" fmla="*/ 200 w 238"/>
              <a:gd name="T109" fmla="*/ 68 h 366"/>
              <a:gd name="T110" fmla="*/ 196 w 238"/>
              <a:gd name="T111" fmla="*/ 40 h 366"/>
              <a:gd name="T112" fmla="*/ 166 w 238"/>
              <a:gd name="T113" fmla="*/ 0 h 366"/>
              <a:gd name="T114" fmla="*/ 156 w 238"/>
              <a:gd name="T115" fmla="*/ 42 h 366"/>
              <a:gd name="T116" fmla="*/ 142 w 238"/>
              <a:gd name="T117" fmla="*/ 34 h 366"/>
              <a:gd name="T118" fmla="*/ 132 w 238"/>
              <a:gd name="T119" fmla="*/ 40 h 366"/>
              <a:gd name="T120" fmla="*/ 40 w 238"/>
              <a:gd name="T121" fmla="*/ 198 h 366"/>
              <a:gd name="T122" fmla="*/ 42 w 238"/>
              <a:gd name="T123" fmla="*/ 204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8" h="366">
                <a:moveTo>
                  <a:pt x="232" y="224"/>
                </a:moveTo>
                <a:lnTo>
                  <a:pt x="232" y="224"/>
                </a:lnTo>
                <a:lnTo>
                  <a:pt x="232" y="242"/>
                </a:lnTo>
                <a:lnTo>
                  <a:pt x="228" y="260"/>
                </a:lnTo>
                <a:lnTo>
                  <a:pt x="222" y="276"/>
                </a:lnTo>
                <a:lnTo>
                  <a:pt x="216" y="290"/>
                </a:lnTo>
                <a:lnTo>
                  <a:pt x="216" y="290"/>
                </a:lnTo>
                <a:lnTo>
                  <a:pt x="212" y="282"/>
                </a:lnTo>
                <a:lnTo>
                  <a:pt x="206" y="274"/>
                </a:lnTo>
                <a:lnTo>
                  <a:pt x="198" y="270"/>
                </a:lnTo>
                <a:lnTo>
                  <a:pt x="188" y="268"/>
                </a:lnTo>
                <a:lnTo>
                  <a:pt x="188" y="268"/>
                </a:lnTo>
                <a:lnTo>
                  <a:pt x="182" y="270"/>
                </a:lnTo>
                <a:lnTo>
                  <a:pt x="182" y="270"/>
                </a:lnTo>
                <a:lnTo>
                  <a:pt x="186" y="260"/>
                </a:lnTo>
                <a:lnTo>
                  <a:pt x="190" y="248"/>
                </a:lnTo>
                <a:lnTo>
                  <a:pt x="192" y="236"/>
                </a:lnTo>
                <a:lnTo>
                  <a:pt x="192" y="224"/>
                </a:lnTo>
                <a:lnTo>
                  <a:pt x="192" y="224"/>
                </a:lnTo>
                <a:lnTo>
                  <a:pt x="190" y="204"/>
                </a:lnTo>
                <a:lnTo>
                  <a:pt x="184" y="186"/>
                </a:lnTo>
                <a:lnTo>
                  <a:pt x="176" y="168"/>
                </a:lnTo>
                <a:lnTo>
                  <a:pt x="164" y="154"/>
                </a:lnTo>
                <a:lnTo>
                  <a:pt x="164" y="154"/>
                </a:lnTo>
                <a:lnTo>
                  <a:pt x="172" y="148"/>
                </a:lnTo>
                <a:lnTo>
                  <a:pt x="180" y="140"/>
                </a:lnTo>
                <a:lnTo>
                  <a:pt x="184" y="130"/>
                </a:lnTo>
                <a:lnTo>
                  <a:pt x="186" y="120"/>
                </a:lnTo>
                <a:lnTo>
                  <a:pt x="186" y="120"/>
                </a:lnTo>
                <a:lnTo>
                  <a:pt x="196" y="130"/>
                </a:lnTo>
                <a:lnTo>
                  <a:pt x="206" y="142"/>
                </a:lnTo>
                <a:lnTo>
                  <a:pt x="214" y="154"/>
                </a:lnTo>
                <a:lnTo>
                  <a:pt x="220" y="166"/>
                </a:lnTo>
                <a:lnTo>
                  <a:pt x="226" y="180"/>
                </a:lnTo>
                <a:lnTo>
                  <a:pt x="230" y="194"/>
                </a:lnTo>
                <a:lnTo>
                  <a:pt x="232" y="208"/>
                </a:lnTo>
                <a:lnTo>
                  <a:pt x="232" y="224"/>
                </a:lnTo>
                <a:lnTo>
                  <a:pt x="232" y="224"/>
                </a:lnTo>
                <a:close/>
                <a:moveTo>
                  <a:pt x="188" y="310"/>
                </a:moveTo>
                <a:lnTo>
                  <a:pt x="188" y="310"/>
                </a:lnTo>
                <a:lnTo>
                  <a:pt x="194" y="310"/>
                </a:lnTo>
                <a:lnTo>
                  <a:pt x="200" y="306"/>
                </a:lnTo>
                <a:lnTo>
                  <a:pt x="202" y="302"/>
                </a:lnTo>
                <a:lnTo>
                  <a:pt x="204" y="296"/>
                </a:lnTo>
                <a:lnTo>
                  <a:pt x="204" y="296"/>
                </a:lnTo>
                <a:lnTo>
                  <a:pt x="202" y="290"/>
                </a:lnTo>
                <a:lnTo>
                  <a:pt x="200" y="284"/>
                </a:lnTo>
                <a:lnTo>
                  <a:pt x="194" y="282"/>
                </a:lnTo>
                <a:lnTo>
                  <a:pt x="188" y="280"/>
                </a:lnTo>
                <a:lnTo>
                  <a:pt x="188" y="280"/>
                </a:lnTo>
                <a:lnTo>
                  <a:pt x="182" y="282"/>
                </a:lnTo>
                <a:lnTo>
                  <a:pt x="178" y="284"/>
                </a:lnTo>
                <a:lnTo>
                  <a:pt x="174" y="290"/>
                </a:lnTo>
                <a:lnTo>
                  <a:pt x="174" y="296"/>
                </a:lnTo>
                <a:lnTo>
                  <a:pt x="174" y="296"/>
                </a:lnTo>
                <a:lnTo>
                  <a:pt x="174" y="302"/>
                </a:lnTo>
                <a:lnTo>
                  <a:pt x="178" y="306"/>
                </a:lnTo>
                <a:lnTo>
                  <a:pt x="182" y="310"/>
                </a:lnTo>
                <a:lnTo>
                  <a:pt x="188" y="310"/>
                </a:lnTo>
                <a:lnTo>
                  <a:pt x="188" y="310"/>
                </a:lnTo>
                <a:close/>
                <a:moveTo>
                  <a:pt x="148" y="98"/>
                </a:moveTo>
                <a:lnTo>
                  <a:pt x="148" y="98"/>
                </a:lnTo>
                <a:lnTo>
                  <a:pt x="140" y="98"/>
                </a:lnTo>
                <a:lnTo>
                  <a:pt x="132" y="104"/>
                </a:lnTo>
                <a:lnTo>
                  <a:pt x="128" y="110"/>
                </a:lnTo>
                <a:lnTo>
                  <a:pt x="126" y="120"/>
                </a:lnTo>
                <a:lnTo>
                  <a:pt x="126" y="120"/>
                </a:lnTo>
                <a:lnTo>
                  <a:pt x="128" y="128"/>
                </a:lnTo>
                <a:lnTo>
                  <a:pt x="132" y="134"/>
                </a:lnTo>
                <a:lnTo>
                  <a:pt x="140" y="140"/>
                </a:lnTo>
                <a:lnTo>
                  <a:pt x="148" y="142"/>
                </a:lnTo>
                <a:lnTo>
                  <a:pt x="148" y="142"/>
                </a:lnTo>
                <a:lnTo>
                  <a:pt x="156" y="140"/>
                </a:lnTo>
                <a:lnTo>
                  <a:pt x="164" y="134"/>
                </a:lnTo>
                <a:lnTo>
                  <a:pt x="168" y="128"/>
                </a:lnTo>
                <a:lnTo>
                  <a:pt x="170" y="120"/>
                </a:lnTo>
                <a:lnTo>
                  <a:pt x="170" y="120"/>
                </a:lnTo>
                <a:lnTo>
                  <a:pt x="168" y="110"/>
                </a:lnTo>
                <a:lnTo>
                  <a:pt x="164" y="104"/>
                </a:lnTo>
                <a:lnTo>
                  <a:pt x="156" y="98"/>
                </a:lnTo>
                <a:lnTo>
                  <a:pt x="148" y="98"/>
                </a:lnTo>
                <a:lnTo>
                  <a:pt x="148" y="98"/>
                </a:lnTo>
                <a:close/>
                <a:moveTo>
                  <a:pt x="228" y="322"/>
                </a:moveTo>
                <a:lnTo>
                  <a:pt x="192" y="322"/>
                </a:lnTo>
                <a:lnTo>
                  <a:pt x="192" y="322"/>
                </a:lnTo>
                <a:lnTo>
                  <a:pt x="188" y="322"/>
                </a:lnTo>
                <a:lnTo>
                  <a:pt x="188" y="322"/>
                </a:lnTo>
                <a:lnTo>
                  <a:pt x="178" y="320"/>
                </a:lnTo>
                <a:lnTo>
                  <a:pt x="170" y="314"/>
                </a:lnTo>
                <a:lnTo>
                  <a:pt x="164" y="306"/>
                </a:lnTo>
                <a:lnTo>
                  <a:pt x="162" y="296"/>
                </a:lnTo>
                <a:lnTo>
                  <a:pt x="162" y="296"/>
                </a:lnTo>
                <a:lnTo>
                  <a:pt x="150" y="306"/>
                </a:lnTo>
                <a:lnTo>
                  <a:pt x="136" y="314"/>
                </a:lnTo>
                <a:lnTo>
                  <a:pt x="122" y="318"/>
                </a:lnTo>
                <a:lnTo>
                  <a:pt x="106" y="322"/>
                </a:lnTo>
                <a:lnTo>
                  <a:pt x="10" y="322"/>
                </a:lnTo>
                <a:lnTo>
                  <a:pt x="10" y="322"/>
                </a:lnTo>
                <a:lnTo>
                  <a:pt x="6" y="322"/>
                </a:lnTo>
                <a:lnTo>
                  <a:pt x="2" y="326"/>
                </a:lnTo>
                <a:lnTo>
                  <a:pt x="0" y="328"/>
                </a:lnTo>
                <a:lnTo>
                  <a:pt x="0" y="332"/>
                </a:lnTo>
                <a:lnTo>
                  <a:pt x="0" y="356"/>
                </a:lnTo>
                <a:lnTo>
                  <a:pt x="0" y="356"/>
                </a:lnTo>
                <a:lnTo>
                  <a:pt x="0" y="360"/>
                </a:lnTo>
                <a:lnTo>
                  <a:pt x="2" y="362"/>
                </a:lnTo>
                <a:lnTo>
                  <a:pt x="6" y="366"/>
                </a:lnTo>
                <a:lnTo>
                  <a:pt x="10" y="366"/>
                </a:lnTo>
                <a:lnTo>
                  <a:pt x="228" y="366"/>
                </a:lnTo>
                <a:lnTo>
                  <a:pt x="228" y="366"/>
                </a:lnTo>
                <a:lnTo>
                  <a:pt x="232" y="366"/>
                </a:lnTo>
                <a:lnTo>
                  <a:pt x="234" y="362"/>
                </a:lnTo>
                <a:lnTo>
                  <a:pt x="236" y="360"/>
                </a:lnTo>
                <a:lnTo>
                  <a:pt x="238" y="356"/>
                </a:lnTo>
                <a:lnTo>
                  <a:pt x="238" y="332"/>
                </a:lnTo>
                <a:lnTo>
                  <a:pt x="238" y="332"/>
                </a:lnTo>
                <a:lnTo>
                  <a:pt x="236" y="328"/>
                </a:lnTo>
                <a:lnTo>
                  <a:pt x="234" y="326"/>
                </a:lnTo>
                <a:lnTo>
                  <a:pt x="232" y="322"/>
                </a:lnTo>
                <a:lnTo>
                  <a:pt x="228" y="322"/>
                </a:lnTo>
                <a:lnTo>
                  <a:pt x="228" y="322"/>
                </a:lnTo>
                <a:close/>
                <a:moveTo>
                  <a:pt x="114" y="262"/>
                </a:moveTo>
                <a:lnTo>
                  <a:pt x="16" y="206"/>
                </a:lnTo>
                <a:lnTo>
                  <a:pt x="6" y="222"/>
                </a:lnTo>
                <a:lnTo>
                  <a:pt x="104" y="278"/>
                </a:lnTo>
                <a:lnTo>
                  <a:pt x="114" y="262"/>
                </a:lnTo>
                <a:close/>
                <a:moveTo>
                  <a:pt x="46" y="208"/>
                </a:moveTo>
                <a:lnTo>
                  <a:pt x="96" y="236"/>
                </a:lnTo>
                <a:lnTo>
                  <a:pt x="96" y="236"/>
                </a:lnTo>
                <a:lnTo>
                  <a:pt x="102" y="238"/>
                </a:lnTo>
                <a:lnTo>
                  <a:pt x="102" y="238"/>
                </a:lnTo>
                <a:lnTo>
                  <a:pt x="106" y="238"/>
                </a:lnTo>
                <a:lnTo>
                  <a:pt x="110" y="234"/>
                </a:lnTo>
                <a:lnTo>
                  <a:pt x="154" y="156"/>
                </a:lnTo>
                <a:lnTo>
                  <a:pt x="154" y="156"/>
                </a:lnTo>
                <a:lnTo>
                  <a:pt x="148" y="158"/>
                </a:lnTo>
                <a:lnTo>
                  <a:pt x="148" y="158"/>
                </a:lnTo>
                <a:lnTo>
                  <a:pt x="140" y="156"/>
                </a:lnTo>
                <a:lnTo>
                  <a:pt x="132" y="154"/>
                </a:lnTo>
                <a:lnTo>
                  <a:pt x="126" y="150"/>
                </a:lnTo>
                <a:lnTo>
                  <a:pt x="120" y="146"/>
                </a:lnTo>
                <a:lnTo>
                  <a:pt x="116" y="140"/>
                </a:lnTo>
                <a:lnTo>
                  <a:pt x="112" y="134"/>
                </a:lnTo>
                <a:lnTo>
                  <a:pt x="110" y="126"/>
                </a:lnTo>
                <a:lnTo>
                  <a:pt x="110" y="120"/>
                </a:lnTo>
                <a:lnTo>
                  <a:pt x="110" y="120"/>
                </a:lnTo>
                <a:lnTo>
                  <a:pt x="110" y="112"/>
                </a:lnTo>
                <a:lnTo>
                  <a:pt x="112" y="104"/>
                </a:lnTo>
                <a:lnTo>
                  <a:pt x="116" y="98"/>
                </a:lnTo>
                <a:lnTo>
                  <a:pt x="120" y="92"/>
                </a:lnTo>
                <a:lnTo>
                  <a:pt x="126" y="88"/>
                </a:lnTo>
                <a:lnTo>
                  <a:pt x="132" y="84"/>
                </a:lnTo>
                <a:lnTo>
                  <a:pt x="140" y="82"/>
                </a:lnTo>
                <a:lnTo>
                  <a:pt x="148" y="82"/>
                </a:lnTo>
                <a:lnTo>
                  <a:pt x="148" y="82"/>
                </a:lnTo>
                <a:lnTo>
                  <a:pt x="160" y="84"/>
                </a:lnTo>
                <a:lnTo>
                  <a:pt x="170" y="88"/>
                </a:lnTo>
                <a:lnTo>
                  <a:pt x="178" y="96"/>
                </a:lnTo>
                <a:lnTo>
                  <a:pt x="184" y="106"/>
                </a:lnTo>
                <a:lnTo>
                  <a:pt x="200" y="78"/>
                </a:lnTo>
                <a:lnTo>
                  <a:pt x="200" y="78"/>
                </a:lnTo>
                <a:lnTo>
                  <a:pt x="202" y="76"/>
                </a:lnTo>
                <a:lnTo>
                  <a:pt x="200" y="72"/>
                </a:lnTo>
                <a:lnTo>
                  <a:pt x="200" y="72"/>
                </a:lnTo>
                <a:lnTo>
                  <a:pt x="200" y="68"/>
                </a:lnTo>
                <a:lnTo>
                  <a:pt x="196" y="66"/>
                </a:lnTo>
                <a:lnTo>
                  <a:pt x="184" y="58"/>
                </a:lnTo>
                <a:lnTo>
                  <a:pt x="196" y="40"/>
                </a:lnTo>
                <a:lnTo>
                  <a:pt x="206" y="46"/>
                </a:lnTo>
                <a:lnTo>
                  <a:pt x="216" y="30"/>
                </a:lnTo>
                <a:lnTo>
                  <a:pt x="166" y="0"/>
                </a:lnTo>
                <a:lnTo>
                  <a:pt x="156" y="16"/>
                </a:lnTo>
                <a:lnTo>
                  <a:pt x="168" y="24"/>
                </a:lnTo>
                <a:lnTo>
                  <a:pt x="156" y="42"/>
                </a:lnTo>
                <a:lnTo>
                  <a:pt x="144" y="36"/>
                </a:lnTo>
                <a:lnTo>
                  <a:pt x="144" y="36"/>
                </a:lnTo>
                <a:lnTo>
                  <a:pt x="142" y="34"/>
                </a:lnTo>
                <a:lnTo>
                  <a:pt x="138" y="34"/>
                </a:lnTo>
                <a:lnTo>
                  <a:pt x="134" y="36"/>
                </a:lnTo>
                <a:lnTo>
                  <a:pt x="132" y="40"/>
                </a:lnTo>
                <a:lnTo>
                  <a:pt x="42" y="194"/>
                </a:lnTo>
                <a:lnTo>
                  <a:pt x="42" y="194"/>
                </a:lnTo>
                <a:lnTo>
                  <a:pt x="40" y="198"/>
                </a:lnTo>
                <a:lnTo>
                  <a:pt x="42" y="202"/>
                </a:lnTo>
                <a:lnTo>
                  <a:pt x="42" y="202"/>
                </a:lnTo>
                <a:lnTo>
                  <a:pt x="42" y="204"/>
                </a:lnTo>
                <a:lnTo>
                  <a:pt x="46" y="208"/>
                </a:lnTo>
                <a:lnTo>
                  <a:pt x="46" y="208"/>
                </a:lnTo>
                <a:close/>
              </a:path>
            </a:pathLst>
          </a:custGeom>
          <a:solidFill>
            <a:schemeClr val="accent1">
              <a:lumMod val="50000"/>
            </a:schemeClr>
          </a:solidFill>
          <a:ln>
            <a:noFill/>
          </a:ln>
          <a:extLst/>
        </p:spPr>
        <p:txBody>
          <a:bodyPr vert="horz" wrap="square" lIns="146304" tIns="73152" rIns="146304" bIns="73152" numCol="1" anchor="t" anchorCtr="0" compatLnSpc="1">
            <a:prstTxWarp prst="textNoShape">
              <a:avLst/>
            </a:prstTxWarp>
          </a:bodyPr>
          <a:lstStyle/>
          <a:p>
            <a:pPr defTabSz="1774436"/>
            <a:endParaRPr lang="en-GB" sz="2400">
              <a:solidFill>
                <a:prstClr val="black"/>
              </a:solidFill>
            </a:endParaRPr>
          </a:p>
        </p:txBody>
      </p:sp>
      <p:sp>
        <p:nvSpPr>
          <p:cNvPr id="190" name="TekstSylinder 189"/>
          <p:cNvSpPr txBox="1"/>
          <p:nvPr/>
        </p:nvSpPr>
        <p:spPr>
          <a:xfrm>
            <a:off x="8444532" y="12016762"/>
            <a:ext cx="1855188" cy="517065"/>
          </a:xfrm>
          <a:prstGeom prst="rect">
            <a:avLst/>
          </a:prstGeom>
          <a:noFill/>
        </p:spPr>
        <p:txBody>
          <a:bodyPr wrap="none" lIns="146304" tIns="73152" rIns="146304" bIns="73152" rtlCol="0">
            <a:spAutoFit/>
          </a:bodyPr>
          <a:lstStyle>
            <a:defPPr>
              <a:defRPr lang="nb-NO"/>
            </a:defPPr>
            <a:lvl1pPr>
              <a:defRPr sz="1200">
                <a:solidFill>
                  <a:schemeClr val="tx2"/>
                </a:solidFill>
              </a:defRPr>
            </a:lvl1pPr>
          </a:lstStyle>
          <a:p>
            <a:pPr defTabSz="1774436"/>
            <a:r>
              <a:rPr lang="nb-NO" sz="2400" dirty="0">
                <a:solidFill>
                  <a:srgbClr val="2C4457"/>
                </a:solidFill>
              </a:rPr>
              <a:t>Laboratorie</a:t>
            </a:r>
          </a:p>
        </p:txBody>
      </p:sp>
      <p:sp>
        <p:nvSpPr>
          <p:cNvPr id="191" name="Pil opp og ned 190"/>
          <p:cNvSpPr/>
          <p:nvPr/>
        </p:nvSpPr>
        <p:spPr>
          <a:xfrm rot="900000">
            <a:off x="10628670" y="10293508"/>
            <a:ext cx="433460" cy="607837"/>
          </a:xfrm>
          <a:prstGeom prst="up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46304" tIns="73152" rIns="146304" bIns="73152" rtlCol="0" anchor="ctr"/>
          <a:lstStyle/>
          <a:p>
            <a:pPr algn="ctr" defTabSz="1774436"/>
            <a:endParaRPr lang="nb-NO" sz="2400">
              <a:solidFill>
                <a:prstClr val="white"/>
              </a:solidFill>
            </a:endParaRPr>
          </a:p>
        </p:txBody>
      </p:sp>
      <p:sp>
        <p:nvSpPr>
          <p:cNvPr id="192" name="Pil opp og ned 191"/>
          <p:cNvSpPr/>
          <p:nvPr/>
        </p:nvSpPr>
        <p:spPr>
          <a:xfrm rot="19200000">
            <a:off x="13172406" y="9417149"/>
            <a:ext cx="433460" cy="607837"/>
          </a:xfrm>
          <a:prstGeom prst="up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46304" tIns="73152" rIns="146304" bIns="73152" rtlCol="0" anchor="ctr"/>
          <a:lstStyle/>
          <a:p>
            <a:pPr algn="ctr" defTabSz="1774436"/>
            <a:endParaRPr lang="nb-NO" sz="2400">
              <a:solidFill>
                <a:prstClr val="white"/>
              </a:solidFill>
            </a:endParaRPr>
          </a:p>
        </p:txBody>
      </p:sp>
      <p:sp>
        <p:nvSpPr>
          <p:cNvPr id="193" name="Pil opp og ned 192"/>
          <p:cNvSpPr/>
          <p:nvPr/>
        </p:nvSpPr>
        <p:spPr>
          <a:xfrm rot="14940000">
            <a:off x="13724849" y="7008302"/>
            <a:ext cx="405271" cy="650117"/>
          </a:xfrm>
          <a:prstGeom prst="up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46304" tIns="73152" rIns="146304" bIns="73152" rtlCol="0" anchor="ctr"/>
          <a:lstStyle/>
          <a:p>
            <a:pPr algn="ctr" defTabSz="1774436"/>
            <a:endParaRPr lang="nb-NO" sz="2400">
              <a:solidFill>
                <a:prstClr val="white"/>
              </a:solidFill>
            </a:endParaRPr>
          </a:p>
        </p:txBody>
      </p:sp>
      <p:sp>
        <p:nvSpPr>
          <p:cNvPr id="194" name="Pil opp og ned 193"/>
          <p:cNvSpPr/>
          <p:nvPr/>
        </p:nvSpPr>
        <p:spPr>
          <a:xfrm rot="20340000">
            <a:off x="10547159" y="5310125"/>
            <a:ext cx="433460" cy="607837"/>
          </a:xfrm>
          <a:prstGeom prst="up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46304" tIns="73152" rIns="146304" bIns="73152" rtlCol="0" anchor="ctr"/>
          <a:lstStyle/>
          <a:p>
            <a:pPr algn="ctr" defTabSz="1774436"/>
            <a:endParaRPr lang="nb-NO" sz="2400">
              <a:solidFill>
                <a:prstClr val="white"/>
              </a:solidFill>
            </a:endParaRPr>
          </a:p>
        </p:txBody>
      </p:sp>
      <p:sp>
        <p:nvSpPr>
          <p:cNvPr id="195" name="Pil opp og ned 194"/>
          <p:cNvSpPr/>
          <p:nvPr/>
        </p:nvSpPr>
        <p:spPr>
          <a:xfrm rot="2220000">
            <a:off x="9143263" y="9708955"/>
            <a:ext cx="433460" cy="607837"/>
          </a:xfrm>
          <a:prstGeom prst="up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46304" tIns="73152" rIns="146304" bIns="73152" rtlCol="0" anchor="ctr"/>
          <a:lstStyle/>
          <a:p>
            <a:pPr algn="ctr" defTabSz="1774436"/>
            <a:endParaRPr lang="nb-NO" sz="2400">
              <a:solidFill>
                <a:prstClr val="white"/>
              </a:solidFill>
            </a:endParaRPr>
          </a:p>
        </p:txBody>
      </p:sp>
      <p:grpSp>
        <p:nvGrpSpPr>
          <p:cNvPr id="196" name="Group 96"/>
          <p:cNvGrpSpPr>
            <a:grpSpLocks noChangeAspect="1"/>
          </p:cNvGrpSpPr>
          <p:nvPr/>
        </p:nvGrpSpPr>
        <p:grpSpPr>
          <a:xfrm>
            <a:off x="5807859" y="8764860"/>
            <a:ext cx="975175" cy="911756"/>
            <a:chOff x="4966372" y="2258092"/>
            <a:chExt cx="612000" cy="612000"/>
          </a:xfrm>
        </p:grpSpPr>
        <p:sp>
          <p:nvSpPr>
            <p:cNvPr id="222" name="Oval 249"/>
            <p:cNvSpPr/>
            <p:nvPr/>
          </p:nvSpPr>
          <p:spPr bwMode="ltGray">
            <a:xfrm>
              <a:off x="4966372" y="2258092"/>
              <a:ext cx="612000" cy="612000"/>
            </a:xfrm>
            <a:prstGeom prst="ellipse">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774436"/>
              <a:endParaRPr lang="en-GB" sz="2400" dirty="0" err="1">
                <a:solidFill>
                  <a:prstClr val="white"/>
                </a:solidFill>
                <a:latin typeface="Georgia" pitchFamily="18" charset="0"/>
              </a:endParaRPr>
            </a:p>
          </p:txBody>
        </p:sp>
        <p:sp>
          <p:nvSpPr>
            <p:cNvPr id="223" name="Freeform 4859"/>
            <p:cNvSpPr>
              <a:spLocks noEditPoints="1"/>
            </p:cNvSpPr>
            <p:nvPr/>
          </p:nvSpPr>
          <p:spPr bwMode="auto">
            <a:xfrm>
              <a:off x="5094280" y="2317098"/>
              <a:ext cx="356184" cy="499143"/>
            </a:xfrm>
            <a:custGeom>
              <a:avLst/>
              <a:gdLst>
                <a:gd name="T0" fmla="*/ 184 w 294"/>
                <a:gd name="T1" fmla="*/ 408 h 412"/>
                <a:gd name="T2" fmla="*/ 112 w 294"/>
                <a:gd name="T3" fmla="*/ 410 h 412"/>
                <a:gd name="T4" fmla="*/ 54 w 294"/>
                <a:gd name="T5" fmla="*/ 390 h 412"/>
                <a:gd name="T6" fmla="*/ 0 w 294"/>
                <a:gd name="T7" fmla="*/ 350 h 412"/>
                <a:gd name="T8" fmla="*/ 14 w 294"/>
                <a:gd name="T9" fmla="*/ 202 h 412"/>
                <a:gd name="T10" fmla="*/ 80 w 294"/>
                <a:gd name="T11" fmla="*/ 166 h 412"/>
                <a:gd name="T12" fmla="*/ 74 w 294"/>
                <a:gd name="T13" fmla="*/ 210 h 412"/>
                <a:gd name="T14" fmla="*/ 78 w 294"/>
                <a:gd name="T15" fmla="*/ 240 h 412"/>
                <a:gd name="T16" fmla="*/ 112 w 294"/>
                <a:gd name="T17" fmla="*/ 240 h 412"/>
                <a:gd name="T18" fmla="*/ 114 w 294"/>
                <a:gd name="T19" fmla="*/ 210 h 412"/>
                <a:gd name="T20" fmla="*/ 170 w 294"/>
                <a:gd name="T21" fmla="*/ 166 h 412"/>
                <a:gd name="T22" fmla="*/ 150 w 294"/>
                <a:gd name="T23" fmla="*/ 226 h 412"/>
                <a:gd name="T24" fmla="*/ 122 w 294"/>
                <a:gd name="T25" fmla="*/ 266 h 412"/>
                <a:gd name="T26" fmla="*/ 124 w 294"/>
                <a:gd name="T27" fmla="*/ 340 h 412"/>
                <a:gd name="T28" fmla="*/ 156 w 294"/>
                <a:gd name="T29" fmla="*/ 344 h 412"/>
                <a:gd name="T30" fmla="*/ 162 w 294"/>
                <a:gd name="T31" fmla="*/ 328 h 412"/>
                <a:gd name="T32" fmla="*/ 144 w 294"/>
                <a:gd name="T33" fmla="*/ 276 h 412"/>
                <a:gd name="T34" fmla="*/ 154 w 294"/>
                <a:gd name="T35" fmla="*/ 250 h 412"/>
                <a:gd name="T36" fmla="*/ 180 w 294"/>
                <a:gd name="T37" fmla="*/ 240 h 412"/>
                <a:gd name="T38" fmla="*/ 212 w 294"/>
                <a:gd name="T39" fmla="*/ 256 h 412"/>
                <a:gd name="T40" fmla="*/ 218 w 294"/>
                <a:gd name="T41" fmla="*/ 322 h 412"/>
                <a:gd name="T42" fmla="*/ 200 w 294"/>
                <a:gd name="T43" fmla="*/ 328 h 412"/>
                <a:gd name="T44" fmla="*/ 206 w 294"/>
                <a:gd name="T45" fmla="*/ 344 h 412"/>
                <a:gd name="T46" fmla="*/ 240 w 294"/>
                <a:gd name="T47" fmla="*/ 390 h 412"/>
                <a:gd name="T48" fmla="*/ 294 w 294"/>
                <a:gd name="T49" fmla="*/ 250 h 412"/>
                <a:gd name="T50" fmla="*/ 272 w 294"/>
                <a:gd name="T51" fmla="*/ 192 h 412"/>
                <a:gd name="T52" fmla="*/ 192 w 294"/>
                <a:gd name="T53" fmla="*/ 166 h 412"/>
                <a:gd name="T54" fmla="*/ 202 w 294"/>
                <a:gd name="T55" fmla="*/ 222 h 412"/>
                <a:gd name="T56" fmla="*/ 236 w 294"/>
                <a:gd name="T57" fmla="*/ 256 h 412"/>
                <a:gd name="T58" fmla="*/ 240 w 294"/>
                <a:gd name="T59" fmla="*/ 334 h 412"/>
                <a:gd name="T60" fmla="*/ 92 w 294"/>
                <a:gd name="T61" fmla="*/ 122 h 412"/>
                <a:gd name="T62" fmla="*/ 136 w 294"/>
                <a:gd name="T63" fmla="*/ 146 h 412"/>
                <a:gd name="T64" fmla="*/ 178 w 294"/>
                <a:gd name="T65" fmla="*/ 140 h 412"/>
                <a:gd name="T66" fmla="*/ 214 w 294"/>
                <a:gd name="T67" fmla="*/ 106 h 412"/>
                <a:gd name="T68" fmla="*/ 148 w 294"/>
                <a:gd name="T69" fmla="*/ 84 h 412"/>
                <a:gd name="T70" fmla="*/ 82 w 294"/>
                <a:gd name="T71" fmla="*/ 106 h 412"/>
                <a:gd name="T72" fmla="*/ 148 w 294"/>
                <a:gd name="T73" fmla="*/ 0 h 412"/>
                <a:gd name="T74" fmla="*/ 208 w 294"/>
                <a:gd name="T75" fmla="*/ 32 h 412"/>
                <a:gd name="T76" fmla="*/ 220 w 294"/>
                <a:gd name="T77" fmla="*/ 90 h 412"/>
                <a:gd name="T78" fmla="*/ 148 w 294"/>
                <a:gd name="T79" fmla="*/ 68 h 412"/>
                <a:gd name="T80" fmla="*/ 76 w 294"/>
                <a:gd name="T81" fmla="*/ 90 h 412"/>
                <a:gd name="T82" fmla="*/ 80 w 294"/>
                <a:gd name="T83" fmla="*/ 44 h 412"/>
                <a:gd name="T84" fmla="*/ 132 w 294"/>
                <a:gd name="T85" fmla="*/ 2 h 412"/>
                <a:gd name="T86" fmla="*/ 156 w 294"/>
                <a:gd name="T87" fmla="*/ 18 h 412"/>
                <a:gd name="T88" fmla="*/ 148 w 294"/>
                <a:gd name="T89" fmla="*/ 10 h 412"/>
                <a:gd name="T90" fmla="*/ 140 w 294"/>
                <a:gd name="T91" fmla="*/ 28 h 412"/>
                <a:gd name="T92" fmla="*/ 122 w 294"/>
                <a:gd name="T93" fmla="*/ 34 h 412"/>
                <a:gd name="T94" fmla="*/ 126 w 294"/>
                <a:gd name="T95" fmla="*/ 44 h 412"/>
                <a:gd name="T96" fmla="*/ 140 w 294"/>
                <a:gd name="T97" fmla="*/ 58 h 412"/>
                <a:gd name="T98" fmla="*/ 150 w 294"/>
                <a:gd name="T99" fmla="*/ 62 h 412"/>
                <a:gd name="T100" fmla="*/ 166 w 294"/>
                <a:gd name="T101" fmla="*/ 44 h 412"/>
                <a:gd name="T102" fmla="*/ 174 w 294"/>
                <a:gd name="T103" fmla="*/ 36 h 412"/>
                <a:gd name="T104" fmla="*/ 166 w 294"/>
                <a:gd name="T105" fmla="*/ 28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94" h="412">
                  <a:moveTo>
                    <a:pt x="218" y="344"/>
                  </a:moveTo>
                  <a:lnTo>
                    <a:pt x="218" y="400"/>
                  </a:lnTo>
                  <a:lnTo>
                    <a:pt x="218" y="400"/>
                  </a:lnTo>
                  <a:lnTo>
                    <a:pt x="202" y="404"/>
                  </a:lnTo>
                  <a:lnTo>
                    <a:pt x="184" y="408"/>
                  </a:lnTo>
                  <a:lnTo>
                    <a:pt x="166" y="412"/>
                  </a:lnTo>
                  <a:lnTo>
                    <a:pt x="148" y="412"/>
                  </a:lnTo>
                  <a:lnTo>
                    <a:pt x="148" y="412"/>
                  </a:lnTo>
                  <a:lnTo>
                    <a:pt x="130" y="412"/>
                  </a:lnTo>
                  <a:lnTo>
                    <a:pt x="112" y="410"/>
                  </a:lnTo>
                  <a:lnTo>
                    <a:pt x="94" y="406"/>
                  </a:lnTo>
                  <a:lnTo>
                    <a:pt x="78" y="400"/>
                  </a:lnTo>
                  <a:lnTo>
                    <a:pt x="78" y="264"/>
                  </a:lnTo>
                  <a:lnTo>
                    <a:pt x="54" y="264"/>
                  </a:lnTo>
                  <a:lnTo>
                    <a:pt x="54" y="390"/>
                  </a:lnTo>
                  <a:lnTo>
                    <a:pt x="54" y="390"/>
                  </a:lnTo>
                  <a:lnTo>
                    <a:pt x="40" y="382"/>
                  </a:lnTo>
                  <a:lnTo>
                    <a:pt x="26" y="372"/>
                  </a:lnTo>
                  <a:lnTo>
                    <a:pt x="12" y="362"/>
                  </a:lnTo>
                  <a:lnTo>
                    <a:pt x="0" y="350"/>
                  </a:lnTo>
                  <a:lnTo>
                    <a:pt x="0" y="248"/>
                  </a:lnTo>
                  <a:lnTo>
                    <a:pt x="0" y="248"/>
                  </a:lnTo>
                  <a:lnTo>
                    <a:pt x="2" y="232"/>
                  </a:lnTo>
                  <a:lnTo>
                    <a:pt x="6" y="216"/>
                  </a:lnTo>
                  <a:lnTo>
                    <a:pt x="14" y="202"/>
                  </a:lnTo>
                  <a:lnTo>
                    <a:pt x="24" y="190"/>
                  </a:lnTo>
                  <a:lnTo>
                    <a:pt x="36" y="180"/>
                  </a:lnTo>
                  <a:lnTo>
                    <a:pt x="48" y="172"/>
                  </a:lnTo>
                  <a:lnTo>
                    <a:pt x="64" y="168"/>
                  </a:lnTo>
                  <a:lnTo>
                    <a:pt x="80" y="166"/>
                  </a:lnTo>
                  <a:lnTo>
                    <a:pt x="84" y="166"/>
                  </a:lnTo>
                  <a:lnTo>
                    <a:pt x="84" y="200"/>
                  </a:lnTo>
                  <a:lnTo>
                    <a:pt x="84" y="200"/>
                  </a:lnTo>
                  <a:lnTo>
                    <a:pt x="78" y="204"/>
                  </a:lnTo>
                  <a:lnTo>
                    <a:pt x="74" y="210"/>
                  </a:lnTo>
                  <a:lnTo>
                    <a:pt x="72" y="216"/>
                  </a:lnTo>
                  <a:lnTo>
                    <a:pt x="70" y="222"/>
                  </a:lnTo>
                  <a:lnTo>
                    <a:pt x="70" y="222"/>
                  </a:lnTo>
                  <a:lnTo>
                    <a:pt x="72" y="232"/>
                  </a:lnTo>
                  <a:lnTo>
                    <a:pt x="78" y="240"/>
                  </a:lnTo>
                  <a:lnTo>
                    <a:pt x="84" y="246"/>
                  </a:lnTo>
                  <a:lnTo>
                    <a:pt x="94" y="248"/>
                  </a:lnTo>
                  <a:lnTo>
                    <a:pt x="94" y="248"/>
                  </a:lnTo>
                  <a:lnTo>
                    <a:pt x="104" y="246"/>
                  </a:lnTo>
                  <a:lnTo>
                    <a:pt x="112" y="240"/>
                  </a:lnTo>
                  <a:lnTo>
                    <a:pt x="116" y="232"/>
                  </a:lnTo>
                  <a:lnTo>
                    <a:pt x="118" y="222"/>
                  </a:lnTo>
                  <a:lnTo>
                    <a:pt x="118" y="222"/>
                  </a:lnTo>
                  <a:lnTo>
                    <a:pt x="118" y="216"/>
                  </a:lnTo>
                  <a:lnTo>
                    <a:pt x="114" y="210"/>
                  </a:lnTo>
                  <a:lnTo>
                    <a:pt x="110" y="204"/>
                  </a:lnTo>
                  <a:lnTo>
                    <a:pt x="104" y="200"/>
                  </a:lnTo>
                  <a:lnTo>
                    <a:pt x="104" y="166"/>
                  </a:lnTo>
                  <a:lnTo>
                    <a:pt x="170" y="166"/>
                  </a:lnTo>
                  <a:lnTo>
                    <a:pt x="170" y="166"/>
                  </a:lnTo>
                  <a:lnTo>
                    <a:pt x="170" y="168"/>
                  </a:lnTo>
                  <a:lnTo>
                    <a:pt x="170" y="218"/>
                  </a:lnTo>
                  <a:lnTo>
                    <a:pt x="170" y="218"/>
                  </a:lnTo>
                  <a:lnTo>
                    <a:pt x="160" y="222"/>
                  </a:lnTo>
                  <a:lnTo>
                    <a:pt x="150" y="226"/>
                  </a:lnTo>
                  <a:lnTo>
                    <a:pt x="142" y="232"/>
                  </a:lnTo>
                  <a:lnTo>
                    <a:pt x="136" y="238"/>
                  </a:lnTo>
                  <a:lnTo>
                    <a:pt x="130" y="248"/>
                  </a:lnTo>
                  <a:lnTo>
                    <a:pt x="126" y="256"/>
                  </a:lnTo>
                  <a:lnTo>
                    <a:pt x="122" y="266"/>
                  </a:lnTo>
                  <a:lnTo>
                    <a:pt x="122" y="276"/>
                  </a:lnTo>
                  <a:lnTo>
                    <a:pt x="122" y="332"/>
                  </a:lnTo>
                  <a:lnTo>
                    <a:pt x="122" y="332"/>
                  </a:lnTo>
                  <a:lnTo>
                    <a:pt x="122" y="338"/>
                  </a:lnTo>
                  <a:lnTo>
                    <a:pt x="124" y="340"/>
                  </a:lnTo>
                  <a:lnTo>
                    <a:pt x="128" y="344"/>
                  </a:lnTo>
                  <a:lnTo>
                    <a:pt x="132" y="344"/>
                  </a:lnTo>
                  <a:lnTo>
                    <a:pt x="152" y="344"/>
                  </a:lnTo>
                  <a:lnTo>
                    <a:pt x="152" y="344"/>
                  </a:lnTo>
                  <a:lnTo>
                    <a:pt x="156" y="344"/>
                  </a:lnTo>
                  <a:lnTo>
                    <a:pt x="160" y="340"/>
                  </a:lnTo>
                  <a:lnTo>
                    <a:pt x="162" y="338"/>
                  </a:lnTo>
                  <a:lnTo>
                    <a:pt x="164" y="332"/>
                  </a:lnTo>
                  <a:lnTo>
                    <a:pt x="164" y="332"/>
                  </a:lnTo>
                  <a:lnTo>
                    <a:pt x="162" y="328"/>
                  </a:lnTo>
                  <a:lnTo>
                    <a:pt x="160" y="326"/>
                  </a:lnTo>
                  <a:lnTo>
                    <a:pt x="156" y="322"/>
                  </a:lnTo>
                  <a:lnTo>
                    <a:pt x="152" y="322"/>
                  </a:lnTo>
                  <a:lnTo>
                    <a:pt x="144" y="322"/>
                  </a:lnTo>
                  <a:lnTo>
                    <a:pt x="144" y="276"/>
                  </a:lnTo>
                  <a:lnTo>
                    <a:pt x="144" y="276"/>
                  </a:lnTo>
                  <a:lnTo>
                    <a:pt x="144" y="270"/>
                  </a:lnTo>
                  <a:lnTo>
                    <a:pt x="146" y="262"/>
                  </a:lnTo>
                  <a:lnTo>
                    <a:pt x="150" y="256"/>
                  </a:lnTo>
                  <a:lnTo>
                    <a:pt x="154" y="250"/>
                  </a:lnTo>
                  <a:lnTo>
                    <a:pt x="160" y="246"/>
                  </a:lnTo>
                  <a:lnTo>
                    <a:pt x="166" y="242"/>
                  </a:lnTo>
                  <a:lnTo>
                    <a:pt x="174" y="240"/>
                  </a:lnTo>
                  <a:lnTo>
                    <a:pt x="180" y="240"/>
                  </a:lnTo>
                  <a:lnTo>
                    <a:pt x="180" y="240"/>
                  </a:lnTo>
                  <a:lnTo>
                    <a:pt x="188" y="240"/>
                  </a:lnTo>
                  <a:lnTo>
                    <a:pt x="196" y="242"/>
                  </a:lnTo>
                  <a:lnTo>
                    <a:pt x="202" y="246"/>
                  </a:lnTo>
                  <a:lnTo>
                    <a:pt x="208" y="250"/>
                  </a:lnTo>
                  <a:lnTo>
                    <a:pt x="212" y="256"/>
                  </a:lnTo>
                  <a:lnTo>
                    <a:pt x="216" y="262"/>
                  </a:lnTo>
                  <a:lnTo>
                    <a:pt x="218" y="270"/>
                  </a:lnTo>
                  <a:lnTo>
                    <a:pt x="218" y="276"/>
                  </a:lnTo>
                  <a:lnTo>
                    <a:pt x="218" y="278"/>
                  </a:lnTo>
                  <a:lnTo>
                    <a:pt x="218" y="322"/>
                  </a:lnTo>
                  <a:lnTo>
                    <a:pt x="210" y="322"/>
                  </a:lnTo>
                  <a:lnTo>
                    <a:pt x="210" y="322"/>
                  </a:lnTo>
                  <a:lnTo>
                    <a:pt x="206" y="322"/>
                  </a:lnTo>
                  <a:lnTo>
                    <a:pt x="202" y="326"/>
                  </a:lnTo>
                  <a:lnTo>
                    <a:pt x="200" y="328"/>
                  </a:lnTo>
                  <a:lnTo>
                    <a:pt x="198" y="332"/>
                  </a:lnTo>
                  <a:lnTo>
                    <a:pt x="198" y="332"/>
                  </a:lnTo>
                  <a:lnTo>
                    <a:pt x="200" y="338"/>
                  </a:lnTo>
                  <a:lnTo>
                    <a:pt x="202" y="340"/>
                  </a:lnTo>
                  <a:lnTo>
                    <a:pt x="206" y="344"/>
                  </a:lnTo>
                  <a:lnTo>
                    <a:pt x="210" y="344"/>
                  </a:lnTo>
                  <a:lnTo>
                    <a:pt x="218" y="344"/>
                  </a:lnTo>
                  <a:close/>
                  <a:moveTo>
                    <a:pt x="240" y="334"/>
                  </a:moveTo>
                  <a:lnTo>
                    <a:pt x="240" y="390"/>
                  </a:lnTo>
                  <a:lnTo>
                    <a:pt x="240" y="390"/>
                  </a:lnTo>
                  <a:lnTo>
                    <a:pt x="254" y="382"/>
                  </a:lnTo>
                  <a:lnTo>
                    <a:pt x="270" y="372"/>
                  </a:lnTo>
                  <a:lnTo>
                    <a:pt x="282" y="362"/>
                  </a:lnTo>
                  <a:lnTo>
                    <a:pt x="294" y="350"/>
                  </a:lnTo>
                  <a:lnTo>
                    <a:pt x="294" y="250"/>
                  </a:lnTo>
                  <a:lnTo>
                    <a:pt x="294" y="250"/>
                  </a:lnTo>
                  <a:lnTo>
                    <a:pt x="294" y="234"/>
                  </a:lnTo>
                  <a:lnTo>
                    <a:pt x="288" y="218"/>
                  </a:lnTo>
                  <a:lnTo>
                    <a:pt x="282" y="204"/>
                  </a:lnTo>
                  <a:lnTo>
                    <a:pt x="272" y="192"/>
                  </a:lnTo>
                  <a:lnTo>
                    <a:pt x="260" y="182"/>
                  </a:lnTo>
                  <a:lnTo>
                    <a:pt x="246" y="174"/>
                  </a:lnTo>
                  <a:lnTo>
                    <a:pt x="230" y="168"/>
                  </a:lnTo>
                  <a:lnTo>
                    <a:pt x="214" y="166"/>
                  </a:lnTo>
                  <a:lnTo>
                    <a:pt x="192" y="166"/>
                  </a:lnTo>
                  <a:lnTo>
                    <a:pt x="192" y="166"/>
                  </a:lnTo>
                  <a:lnTo>
                    <a:pt x="192" y="168"/>
                  </a:lnTo>
                  <a:lnTo>
                    <a:pt x="192" y="218"/>
                  </a:lnTo>
                  <a:lnTo>
                    <a:pt x="192" y="218"/>
                  </a:lnTo>
                  <a:lnTo>
                    <a:pt x="202" y="222"/>
                  </a:lnTo>
                  <a:lnTo>
                    <a:pt x="212" y="226"/>
                  </a:lnTo>
                  <a:lnTo>
                    <a:pt x="220" y="232"/>
                  </a:lnTo>
                  <a:lnTo>
                    <a:pt x="226" y="238"/>
                  </a:lnTo>
                  <a:lnTo>
                    <a:pt x="232" y="248"/>
                  </a:lnTo>
                  <a:lnTo>
                    <a:pt x="236" y="256"/>
                  </a:lnTo>
                  <a:lnTo>
                    <a:pt x="240" y="266"/>
                  </a:lnTo>
                  <a:lnTo>
                    <a:pt x="240" y="276"/>
                  </a:lnTo>
                  <a:lnTo>
                    <a:pt x="240" y="332"/>
                  </a:lnTo>
                  <a:lnTo>
                    <a:pt x="240" y="332"/>
                  </a:lnTo>
                  <a:lnTo>
                    <a:pt x="240" y="334"/>
                  </a:lnTo>
                  <a:lnTo>
                    <a:pt x="240" y="334"/>
                  </a:lnTo>
                  <a:close/>
                  <a:moveTo>
                    <a:pt x="82" y="106"/>
                  </a:moveTo>
                  <a:lnTo>
                    <a:pt x="82" y="106"/>
                  </a:lnTo>
                  <a:lnTo>
                    <a:pt x="86" y="116"/>
                  </a:lnTo>
                  <a:lnTo>
                    <a:pt x="92" y="122"/>
                  </a:lnTo>
                  <a:lnTo>
                    <a:pt x="100" y="130"/>
                  </a:lnTo>
                  <a:lnTo>
                    <a:pt x="108" y="136"/>
                  </a:lnTo>
                  <a:lnTo>
                    <a:pt x="118" y="140"/>
                  </a:lnTo>
                  <a:lnTo>
                    <a:pt x="126" y="144"/>
                  </a:lnTo>
                  <a:lnTo>
                    <a:pt x="136" y="146"/>
                  </a:lnTo>
                  <a:lnTo>
                    <a:pt x="148" y="148"/>
                  </a:lnTo>
                  <a:lnTo>
                    <a:pt x="148" y="148"/>
                  </a:lnTo>
                  <a:lnTo>
                    <a:pt x="158" y="146"/>
                  </a:lnTo>
                  <a:lnTo>
                    <a:pt x="168" y="144"/>
                  </a:lnTo>
                  <a:lnTo>
                    <a:pt x="178" y="140"/>
                  </a:lnTo>
                  <a:lnTo>
                    <a:pt x="186" y="136"/>
                  </a:lnTo>
                  <a:lnTo>
                    <a:pt x="196" y="130"/>
                  </a:lnTo>
                  <a:lnTo>
                    <a:pt x="202" y="122"/>
                  </a:lnTo>
                  <a:lnTo>
                    <a:pt x="208" y="116"/>
                  </a:lnTo>
                  <a:lnTo>
                    <a:pt x="214" y="106"/>
                  </a:lnTo>
                  <a:lnTo>
                    <a:pt x="214" y="106"/>
                  </a:lnTo>
                  <a:lnTo>
                    <a:pt x="200" y="96"/>
                  </a:lnTo>
                  <a:lnTo>
                    <a:pt x="184" y="90"/>
                  </a:lnTo>
                  <a:lnTo>
                    <a:pt x="166" y="84"/>
                  </a:lnTo>
                  <a:lnTo>
                    <a:pt x="148" y="84"/>
                  </a:lnTo>
                  <a:lnTo>
                    <a:pt x="148" y="84"/>
                  </a:lnTo>
                  <a:lnTo>
                    <a:pt x="130" y="84"/>
                  </a:lnTo>
                  <a:lnTo>
                    <a:pt x="112" y="90"/>
                  </a:lnTo>
                  <a:lnTo>
                    <a:pt x="96" y="96"/>
                  </a:lnTo>
                  <a:lnTo>
                    <a:pt x="82" y="106"/>
                  </a:lnTo>
                  <a:lnTo>
                    <a:pt x="82" y="106"/>
                  </a:lnTo>
                  <a:close/>
                  <a:moveTo>
                    <a:pt x="148" y="0"/>
                  </a:moveTo>
                  <a:lnTo>
                    <a:pt x="148" y="0"/>
                  </a:lnTo>
                  <a:lnTo>
                    <a:pt x="148" y="0"/>
                  </a:lnTo>
                  <a:lnTo>
                    <a:pt x="148" y="0"/>
                  </a:lnTo>
                  <a:lnTo>
                    <a:pt x="162" y="2"/>
                  </a:lnTo>
                  <a:lnTo>
                    <a:pt x="176" y="6"/>
                  </a:lnTo>
                  <a:lnTo>
                    <a:pt x="190" y="12"/>
                  </a:lnTo>
                  <a:lnTo>
                    <a:pt x="200" y="22"/>
                  </a:lnTo>
                  <a:lnTo>
                    <a:pt x="208" y="32"/>
                  </a:lnTo>
                  <a:lnTo>
                    <a:pt x="216" y="44"/>
                  </a:lnTo>
                  <a:lnTo>
                    <a:pt x="220" y="58"/>
                  </a:lnTo>
                  <a:lnTo>
                    <a:pt x="222" y="74"/>
                  </a:lnTo>
                  <a:lnTo>
                    <a:pt x="222" y="74"/>
                  </a:lnTo>
                  <a:lnTo>
                    <a:pt x="220" y="90"/>
                  </a:lnTo>
                  <a:lnTo>
                    <a:pt x="220" y="90"/>
                  </a:lnTo>
                  <a:lnTo>
                    <a:pt x="204" y="80"/>
                  </a:lnTo>
                  <a:lnTo>
                    <a:pt x="186" y="74"/>
                  </a:lnTo>
                  <a:lnTo>
                    <a:pt x="168" y="68"/>
                  </a:lnTo>
                  <a:lnTo>
                    <a:pt x="148" y="68"/>
                  </a:lnTo>
                  <a:lnTo>
                    <a:pt x="148" y="68"/>
                  </a:lnTo>
                  <a:lnTo>
                    <a:pt x="128" y="68"/>
                  </a:lnTo>
                  <a:lnTo>
                    <a:pt x="110" y="74"/>
                  </a:lnTo>
                  <a:lnTo>
                    <a:pt x="92" y="80"/>
                  </a:lnTo>
                  <a:lnTo>
                    <a:pt x="76" y="90"/>
                  </a:lnTo>
                  <a:lnTo>
                    <a:pt x="76" y="90"/>
                  </a:lnTo>
                  <a:lnTo>
                    <a:pt x="74" y="74"/>
                  </a:lnTo>
                  <a:lnTo>
                    <a:pt x="74" y="74"/>
                  </a:lnTo>
                  <a:lnTo>
                    <a:pt x="76" y="58"/>
                  </a:lnTo>
                  <a:lnTo>
                    <a:pt x="80" y="44"/>
                  </a:lnTo>
                  <a:lnTo>
                    <a:pt x="86" y="32"/>
                  </a:lnTo>
                  <a:lnTo>
                    <a:pt x="96" y="22"/>
                  </a:lnTo>
                  <a:lnTo>
                    <a:pt x="106" y="12"/>
                  </a:lnTo>
                  <a:lnTo>
                    <a:pt x="118" y="6"/>
                  </a:lnTo>
                  <a:lnTo>
                    <a:pt x="132" y="2"/>
                  </a:lnTo>
                  <a:lnTo>
                    <a:pt x="148" y="0"/>
                  </a:lnTo>
                  <a:lnTo>
                    <a:pt x="148" y="0"/>
                  </a:lnTo>
                  <a:close/>
                  <a:moveTo>
                    <a:pt x="156" y="28"/>
                  </a:moveTo>
                  <a:lnTo>
                    <a:pt x="156" y="18"/>
                  </a:lnTo>
                  <a:lnTo>
                    <a:pt x="156" y="18"/>
                  </a:lnTo>
                  <a:lnTo>
                    <a:pt x="154" y="16"/>
                  </a:lnTo>
                  <a:lnTo>
                    <a:pt x="152" y="12"/>
                  </a:lnTo>
                  <a:lnTo>
                    <a:pt x="150" y="10"/>
                  </a:lnTo>
                  <a:lnTo>
                    <a:pt x="148" y="10"/>
                  </a:lnTo>
                  <a:lnTo>
                    <a:pt x="148" y="10"/>
                  </a:lnTo>
                  <a:lnTo>
                    <a:pt x="144" y="10"/>
                  </a:lnTo>
                  <a:lnTo>
                    <a:pt x="142" y="12"/>
                  </a:lnTo>
                  <a:lnTo>
                    <a:pt x="140" y="16"/>
                  </a:lnTo>
                  <a:lnTo>
                    <a:pt x="140" y="18"/>
                  </a:lnTo>
                  <a:lnTo>
                    <a:pt x="140" y="28"/>
                  </a:lnTo>
                  <a:lnTo>
                    <a:pt x="130" y="28"/>
                  </a:lnTo>
                  <a:lnTo>
                    <a:pt x="130" y="28"/>
                  </a:lnTo>
                  <a:lnTo>
                    <a:pt x="126" y="28"/>
                  </a:lnTo>
                  <a:lnTo>
                    <a:pt x="124" y="30"/>
                  </a:lnTo>
                  <a:lnTo>
                    <a:pt x="122" y="34"/>
                  </a:lnTo>
                  <a:lnTo>
                    <a:pt x="122" y="36"/>
                  </a:lnTo>
                  <a:lnTo>
                    <a:pt x="122" y="36"/>
                  </a:lnTo>
                  <a:lnTo>
                    <a:pt x="122" y="40"/>
                  </a:lnTo>
                  <a:lnTo>
                    <a:pt x="124" y="42"/>
                  </a:lnTo>
                  <a:lnTo>
                    <a:pt x="126" y="44"/>
                  </a:lnTo>
                  <a:lnTo>
                    <a:pt x="130" y="44"/>
                  </a:lnTo>
                  <a:lnTo>
                    <a:pt x="140" y="44"/>
                  </a:lnTo>
                  <a:lnTo>
                    <a:pt x="140" y="54"/>
                  </a:lnTo>
                  <a:lnTo>
                    <a:pt x="140" y="54"/>
                  </a:lnTo>
                  <a:lnTo>
                    <a:pt x="140" y="58"/>
                  </a:lnTo>
                  <a:lnTo>
                    <a:pt x="142" y="60"/>
                  </a:lnTo>
                  <a:lnTo>
                    <a:pt x="144" y="62"/>
                  </a:lnTo>
                  <a:lnTo>
                    <a:pt x="148" y="62"/>
                  </a:lnTo>
                  <a:lnTo>
                    <a:pt x="148" y="62"/>
                  </a:lnTo>
                  <a:lnTo>
                    <a:pt x="150" y="62"/>
                  </a:lnTo>
                  <a:lnTo>
                    <a:pt x="152" y="60"/>
                  </a:lnTo>
                  <a:lnTo>
                    <a:pt x="154" y="58"/>
                  </a:lnTo>
                  <a:lnTo>
                    <a:pt x="156" y="54"/>
                  </a:lnTo>
                  <a:lnTo>
                    <a:pt x="156" y="44"/>
                  </a:lnTo>
                  <a:lnTo>
                    <a:pt x="166" y="44"/>
                  </a:lnTo>
                  <a:lnTo>
                    <a:pt x="166" y="44"/>
                  </a:lnTo>
                  <a:lnTo>
                    <a:pt x="168" y="44"/>
                  </a:lnTo>
                  <a:lnTo>
                    <a:pt x="170" y="42"/>
                  </a:lnTo>
                  <a:lnTo>
                    <a:pt x="172" y="40"/>
                  </a:lnTo>
                  <a:lnTo>
                    <a:pt x="174" y="36"/>
                  </a:lnTo>
                  <a:lnTo>
                    <a:pt x="174" y="36"/>
                  </a:lnTo>
                  <a:lnTo>
                    <a:pt x="172" y="34"/>
                  </a:lnTo>
                  <a:lnTo>
                    <a:pt x="170" y="30"/>
                  </a:lnTo>
                  <a:lnTo>
                    <a:pt x="168" y="28"/>
                  </a:lnTo>
                  <a:lnTo>
                    <a:pt x="166" y="28"/>
                  </a:lnTo>
                  <a:lnTo>
                    <a:pt x="156" y="28"/>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774436"/>
              <a:endParaRPr lang="en-GB" sz="2400">
                <a:solidFill>
                  <a:prstClr val="black"/>
                </a:solidFill>
              </a:endParaRPr>
            </a:p>
          </p:txBody>
        </p:sp>
      </p:grpSp>
      <p:grpSp>
        <p:nvGrpSpPr>
          <p:cNvPr id="197" name="Group 98"/>
          <p:cNvGrpSpPr>
            <a:grpSpLocks noChangeAspect="1"/>
          </p:cNvGrpSpPr>
          <p:nvPr/>
        </p:nvGrpSpPr>
        <p:grpSpPr>
          <a:xfrm>
            <a:off x="5807859" y="7797211"/>
            <a:ext cx="975175" cy="911756"/>
            <a:chOff x="5841085" y="2258092"/>
            <a:chExt cx="612000" cy="612000"/>
          </a:xfrm>
        </p:grpSpPr>
        <p:sp>
          <p:nvSpPr>
            <p:cNvPr id="220" name="Oval 250"/>
            <p:cNvSpPr/>
            <p:nvPr/>
          </p:nvSpPr>
          <p:spPr bwMode="ltGray">
            <a:xfrm>
              <a:off x="5841085" y="2258092"/>
              <a:ext cx="612000" cy="612000"/>
            </a:xfrm>
            <a:prstGeom prst="ellipse">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774436"/>
              <a:endParaRPr lang="en-GB" sz="2400" dirty="0" err="1">
                <a:solidFill>
                  <a:prstClr val="white"/>
                </a:solidFill>
                <a:latin typeface="Georgia" pitchFamily="18" charset="0"/>
              </a:endParaRPr>
            </a:p>
          </p:txBody>
        </p:sp>
        <p:sp>
          <p:nvSpPr>
            <p:cNvPr id="221" name="Freeform 4860"/>
            <p:cNvSpPr>
              <a:spLocks noEditPoints="1"/>
            </p:cNvSpPr>
            <p:nvPr/>
          </p:nvSpPr>
          <p:spPr bwMode="auto">
            <a:xfrm>
              <a:off x="5976262" y="2329213"/>
              <a:ext cx="341646" cy="487028"/>
            </a:xfrm>
            <a:custGeom>
              <a:avLst/>
              <a:gdLst>
                <a:gd name="T0" fmla="*/ 260 w 282"/>
                <a:gd name="T1" fmla="*/ 364 h 402"/>
                <a:gd name="T2" fmla="*/ 196 w 282"/>
                <a:gd name="T3" fmla="*/ 314 h 402"/>
                <a:gd name="T4" fmla="*/ 200 w 282"/>
                <a:gd name="T5" fmla="*/ 394 h 402"/>
                <a:gd name="T6" fmla="*/ 142 w 282"/>
                <a:gd name="T7" fmla="*/ 402 h 402"/>
                <a:gd name="T8" fmla="*/ 102 w 282"/>
                <a:gd name="T9" fmla="*/ 398 h 402"/>
                <a:gd name="T10" fmla="*/ 86 w 282"/>
                <a:gd name="T11" fmla="*/ 314 h 402"/>
                <a:gd name="T12" fmla="*/ 46 w 282"/>
                <a:gd name="T13" fmla="*/ 378 h 402"/>
                <a:gd name="T14" fmla="*/ 20 w 282"/>
                <a:gd name="T15" fmla="*/ 282 h 402"/>
                <a:gd name="T16" fmla="*/ 30 w 282"/>
                <a:gd name="T17" fmla="*/ 264 h 402"/>
                <a:gd name="T18" fmla="*/ 56 w 282"/>
                <a:gd name="T19" fmla="*/ 236 h 402"/>
                <a:gd name="T20" fmla="*/ 98 w 282"/>
                <a:gd name="T21" fmla="*/ 224 h 402"/>
                <a:gd name="T22" fmla="*/ 200 w 282"/>
                <a:gd name="T23" fmla="*/ 226 h 402"/>
                <a:gd name="T24" fmla="*/ 238 w 282"/>
                <a:gd name="T25" fmla="*/ 244 h 402"/>
                <a:gd name="T26" fmla="*/ 258 w 282"/>
                <a:gd name="T27" fmla="*/ 272 h 402"/>
                <a:gd name="T28" fmla="*/ 142 w 282"/>
                <a:gd name="T29" fmla="*/ 96 h 402"/>
                <a:gd name="T30" fmla="*/ 118 w 282"/>
                <a:gd name="T31" fmla="*/ 100 h 402"/>
                <a:gd name="T32" fmla="*/ 94 w 282"/>
                <a:gd name="T33" fmla="*/ 120 h 402"/>
                <a:gd name="T34" fmla="*/ 84 w 282"/>
                <a:gd name="T35" fmla="*/ 154 h 402"/>
                <a:gd name="T36" fmla="*/ 88 w 282"/>
                <a:gd name="T37" fmla="*/ 176 h 402"/>
                <a:gd name="T38" fmla="*/ 108 w 282"/>
                <a:gd name="T39" fmla="*/ 202 h 402"/>
                <a:gd name="T40" fmla="*/ 142 w 282"/>
                <a:gd name="T41" fmla="*/ 212 h 402"/>
                <a:gd name="T42" fmla="*/ 164 w 282"/>
                <a:gd name="T43" fmla="*/ 206 h 402"/>
                <a:gd name="T44" fmla="*/ 190 w 282"/>
                <a:gd name="T45" fmla="*/ 186 h 402"/>
                <a:gd name="T46" fmla="*/ 200 w 282"/>
                <a:gd name="T47" fmla="*/ 154 h 402"/>
                <a:gd name="T48" fmla="*/ 194 w 282"/>
                <a:gd name="T49" fmla="*/ 130 h 402"/>
                <a:gd name="T50" fmla="*/ 174 w 282"/>
                <a:gd name="T51" fmla="*/ 106 h 402"/>
                <a:gd name="T52" fmla="*/ 142 w 282"/>
                <a:gd name="T53" fmla="*/ 96 h 402"/>
                <a:gd name="T54" fmla="*/ 142 w 282"/>
                <a:gd name="T55" fmla="*/ 0 h 402"/>
                <a:gd name="T56" fmla="*/ 180 w 282"/>
                <a:gd name="T57" fmla="*/ 20 h 402"/>
                <a:gd name="T58" fmla="*/ 196 w 282"/>
                <a:gd name="T59" fmla="*/ 102 h 402"/>
                <a:gd name="T60" fmla="*/ 172 w 282"/>
                <a:gd name="T61" fmla="*/ 84 h 402"/>
                <a:gd name="T62" fmla="*/ 142 w 282"/>
                <a:gd name="T63" fmla="*/ 78 h 402"/>
                <a:gd name="T64" fmla="*/ 98 w 282"/>
                <a:gd name="T65" fmla="*/ 92 h 402"/>
                <a:gd name="T66" fmla="*/ 58 w 282"/>
                <a:gd name="T67" fmla="*/ 42 h 402"/>
                <a:gd name="T68" fmla="*/ 112 w 282"/>
                <a:gd name="T69" fmla="*/ 0 h 402"/>
                <a:gd name="T70" fmla="*/ 114 w 282"/>
                <a:gd name="T71" fmla="*/ 44 h 402"/>
                <a:gd name="T72" fmla="*/ 122 w 282"/>
                <a:gd name="T73" fmla="*/ 50 h 402"/>
                <a:gd name="T74" fmla="*/ 134 w 282"/>
                <a:gd name="T75" fmla="*/ 62 h 402"/>
                <a:gd name="T76" fmla="*/ 138 w 282"/>
                <a:gd name="T77" fmla="*/ 68 h 402"/>
                <a:gd name="T78" fmla="*/ 144 w 282"/>
                <a:gd name="T79" fmla="*/ 68 h 402"/>
                <a:gd name="T80" fmla="*/ 150 w 282"/>
                <a:gd name="T81" fmla="*/ 62 h 402"/>
                <a:gd name="T82" fmla="*/ 162 w 282"/>
                <a:gd name="T83" fmla="*/ 50 h 402"/>
                <a:gd name="T84" fmla="*/ 168 w 282"/>
                <a:gd name="T85" fmla="*/ 44 h 402"/>
                <a:gd name="T86" fmla="*/ 168 w 282"/>
                <a:gd name="T87" fmla="*/ 38 h 402"/>
                <a:gd name="T88" fmla="*/ 162 w 282"/>
                <a:gd name="T89" fmla="*/ 34 h 402"/>
                <a:gd name="T90" fmla="*/ 150 w 282"/>
                <a:gd name="T91" fmla="*/ 22 h 402"/>
                <a:gd name="T92" fmla="*/ 144 w 282"/>
                <a:gd name="T93" fmla="*/ 14 h 402"/>
                <a:gd name="T94" fmla="*/ 138 w 282"/>
                <a:gd name="T95" fmla="*/ 14 h 402"/>
                <a:gd name="T96" fmla="*/ 134 w 282"/>
                <a:gd name="T97" fmla="*/ 22 h 402"/>
                <a:gd name="T98" fmla="*/ 122 w 282"/>
                <a:gd name="T99" fmla="*/ 34 h 402"/>
                <a:gd name="T100" fmla="*/ 114 w 282"/>
                <a:gd name="T101" fmla="*/ 38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82" h="402">
                  <a:moveTo>
                    <a:pt x="282" y="346"/>
                  </a:moveTo>
                  <a:lnTo>
                    <a:pt x="282" y="346"/>
                  </a:lnTo>
                  <a:lnTo>
                    <a:pt x="260" y="364"/>
                  </a:lnTo>
                  <a:lnTo>
                    <a:pt x="236" y="378"/>
                  </a:lnTo>
                  <a:lnTo>
                    <a:pt x="218" y="314"/>
                  </a:lnTo>
                  <a:lnTo>
                    <a:pt x="196" y="314"/>
                  </a:lnTo>
                  <a:lnTo>
                    <a:pt x="218" y="388"/>
                  </a:lnTo>
                  <a:lnTo>
                    <a:pt x="218" y="388"/>
                  </a:lnTo>
                  <a:lnTo>
                    <a:pt x="200" y="394"/>
                  </a:lnTo>
                  <a:lnTo>
                    <a:pt x="180" y="398"/>
                  </a:lnTo>
                  <a:lnTo>
                    <a:pt x="162" y="402"/>
                  </a:lnTo>
                  <a:lnTo>
                    <a:pt x="142" y="402"/>
                  </a:lnTo>
                  <a:lnTo>
                    <a:pt x="142" y="402"/>
                  </a:lnTo>
                  <a:lnTo>
                    <a:pt x="122" y="402"/>
                  </a:lnTo>
                  <a:lnTo>
                    <a:pt x="102" y="398"/>
                  </a:lnTo>
                  <a:lnTo>
                    <a:pt x="82" y="394"/>
                  </a:lnTo>
                  <a:lnTo>
                    <a:pt x="64" y="388"/>
                  </a:lnTo>
                  <a:lnTo>
                    <a:pt x="86" y="314"/>
                  </a:lnTo>
                  <a:lnTo>
                    <a:pt x="66" y="314"/>
                  </a:lnTo>
                  <a:lnTo>
                    <a:pt x="46" y="378"/>
                  </a:lnTo>
                  <a:lnTo>
                    <a:pt x="46" y="378"/>
                  </a:lnTo>
                  <a:lnTo>
                    <a:pt x="22" y="364"/>
                  </a:lnTo>
                  <a:lnTo>
                    <a:pt x="0" y="348"/>
                  </a:lnTo>
                  <a:lnTo>
                    <a:pt x="20" y="282"/>
                  </a:lnTo>
                  <a:lnTo>
                    <a:pt x="20" y="282"/>
                  </a:lnTo>
                  <a:lnTo>
                    <a:pt x="24" y="272"/>
                  </a:lnTo>
                  <a:lnTo>
                    <a:pt x="30" y="264"/>
                  </a:lnTo>
                  <a:lnTo>
                    <a:pt x="36" y="254"/>
                  </a:lnTo>
                  <a:lnTo>
                    <a:pt x="44" y="244"/>
                  </a:lnTo>
                  <a:lnTo>
                    <a:pt x="56" y="236"/>
                  </a:lnTo>
                  <a:lnTo>
                    <a:pt x="68" y="230"/>
                  </a:lnTo>
                  <a:lnTo>
                    <a:pt x="82" y="226"/>
                  </a:lnTo>
                  <a:lnTo>
                    <a:pt x="98" y="224"/>
                  </a:lnTo>
                  <a:lnTo>
                    <a:pt x="184" y="224"/>
                  </a:lnTo>
                  <a:lnTo>
                    <a:pt x="184" y="224"/>
                  </a:lnTo>
                  <a:lnTo>
                    <a:pt x="200" y="226"/>
                  </a:lnTo>
                  <a:lnTo>
                    <a:pt x="214" y="230"/>
                  </a:lnTo>
                  <a:lnTo>
                    <a:pt x="226" y="236"/>
                  </a:lnTo>
                  <a:lnTo>
                    <a:pt x="238" y="244"/>
                  </a:lnTo>
                  <a:lnTo>
                    <a:pt x="246" y="254"/>
                  </a:lnTo>
                  <a:lnTo>
                    <a:pt x="254" y="264"/>
                  </a:lnTo>
                  <a:lnTo>
                    <a:pt x="258" y="272"/>
                  </a:lnTo>
                  <a:lnTo>
                    <a:pt x="262" y="282"/>
                  </a:lnTo>
                  <a:lnTo>
                    <a:pt x="282" y="346"/>
                  </a:lnTo>
                  <a:close/>
                  <a:moveTo>
                    <a:pt x="142" y="96"/>
                  </a:moveTo>
                  <a:lnTo>
                    <a:pt x="142" y="96"/>
                  </a:lnTo>
                  <a:lnTo>
                    <a:pt x="130" y="96"/>
                  </a:lnTo>
                  <a:lnTo>
                    <a:pt x="118" y="100"/>
                  </a:lnTo>
                  <a:lnTo>
                    <a:pt x="108" y="106"/>
                  </a:lnTo>
                  <a:lnTo>
                    <a:pt x="100" y="112"/>
                  </a:lnTo>
                  <a:lnTo>
                    <a:pt x="94" y="120"/>
                  </a:lnTo>
                  <a:lnTo>
                    <a:pt x="88" y="130"/>
                  </a:lnTo>
                  <a:lnTo>
                    <a:pt x="84" y="142"/>
                  </a:lnTo>
                  <a:lnTo>
                    <a:pt x="84" y="154"/>
                  </a:lnTo>
                  <a:lnTo>
                    <a:pt x="84" y="154"/>
                  </a:lnTo>
                  <a:lnTo>
                    <a:pt x="84" y="164"/>
                  </a:lnTo>
                  <a:lnTo>
                    <a:pt x="88" y="176"/>
                  </a:lnTo>
                  <a:lnTo>
                    <a:pt x="94" y="186"/>
                  </a:lnTo>
                  <a:lnTo>
                    <a:pt x="100" y="194"/>
                  </a:lnTo>
                  <a:lnTo>
                    <a:pt x="108" y="202"/>
                  </a:lnTo>
                  <a:lnTo>
                    <a:pt x="118" y="206"/>
                  </a:lnTo>
                  <a:lnTo>
                    <a:pt x="130" y="210"/>
                  </a:lnTo>
                  <a:lnTo>
                    <a:pt x="142" y="212"/>
                  </a:lnTo>
                  <a:lnTo>
                    <a:pt x="142" y="212"/>
                  </a:lnTo>
                  <a:lnTo>
                    <a:pt x="152" y="210"/>
                  </a:lnTo>
                  <a:lnTo>
                    <a:pt x="164" y="206"/>
                  </a:lnTo>
                  <a:lnTo>
                    <a:pt x="174" y="202"/>
                  </a:lnTo>
                  <a:lnTo>
                    <a:pt x="182" y="194"/>
                  </a:lnTo>
                  <a:lnTo>
                    <a:pt x="190" y="186"/>
                  </a:lnTo>
                  <a:lnTo>
                    <a:pt x="194" y="176"/>
                  </a:lnTo>
                  <a:lnTo>
                    <a:pt x="198" y="164"/>
                  </a:lnTo>
                  <a:lnTo>
                    <a:pt x="200" y="154"/>
                  </a:lnTo>
                  <a:lnTo>
                    <a:pt x="200" y="154"/>
                  </a:lnTo>
                  <a:lnTo>
                    <a:pt x="198" y="142"/>
                  </a:lnTo>
                  <a:lnTo>
                    <a:pt x="194" y="130"/>
                  </a:lnTo>
                  <a:lnTo>
                    <a:pt x="190" y="120"/>
                  </a:lnTo>
                  <a:lnTo>
                    <a:pt x="182" y="112"/>
                  </a:lnTo>
                  <a:lnTo>
                    <a:pt x="174" y="106"/>
                  </a:lnTo>
                  <a:lnTo>
                    <a:pt x="164" y="100"/>
                  </a:lnTo>
                  <a:lnTo>
                    <a:pt x="152" y="96"/>
                  </a:lnTo>
                  <a:lnTo>
                    <a:pt x="142" y="96"/>
                  </a:lnTo>
                  <a:lnTo>
                    <a:pt x="142" y="96"/>
                  </a:lnTo>
                  <a:close/>
                  <a:moveTo>
                    <a:pt x="112" y="0"/>
                  </a:moveTo>
                  <a:lnTo>
                    <a:pt x="142" y="0"/>
                  </a:lnTo>
                  <a:lnTo>
                    <a:pt x="172" y="0"/>
                  </a:lnTo>
                  <a:lnTo>
                    <a:pt x="180" y="20"/>
                  </a:lnTo>
                  <a:lnTo>
                    <a:pt x="180" y="20"/>
                  </a:lnTo>
                  <a:lnTo>
                    <a:pt x="204" y="28"/>
                  </a:lnTo>
                  <a:lnTo>
                    <a:pt x="224" y="42"/>
                  </a:lnTo>
                  <a:lnTo>
                    <a:pt x="196" y="102"/>
                  </a:lnTo>
                  <a:lnTo>
                    <a:pt x="196" y="102"/>
                  </a:lnTo>
                  <a:lnTo>
                    <a:pt x="186" y="92"/>
                  </a:lnTo>
                  <a:lnTo>
                    <a:pt x="172" y="84"/>
                  </a:lnTo>
                  <a:lnTo>
                    <a:pt x="158" y="80"/>
                  </a:lnTo>
                  <a:lnTo>
                    <a:pt x="142" y="78"/>
                  </a:lnTo>
                  <a:lnTo>
                    <a:pt x="142" y="78"/>
                  </a:lnTo>
                  <a:lnTo>
                    <a:pt x="126" y="80"/>
                  </a:lnTo>
                  <a:lnTo>
                    <a:pt x="110" y="84"/>
                  </a:lnTo>
                  <a:lnTo>
                    <a:pt x="98" y="92"/>
                  </a:lnTo>
                  <a:lnTo>
                    <a:pt x="86" y="102"/>
                  </a:lnTo>
                  <a:lnTo>
                    <a:pt x="58" y="42"/>
                  </a:lnTo>
                  <a:lnTo>
                    <a:pt x="58" y="42"/>
                  </a:lnTo>
                  <a:lnTo>
                    <a:pt x="80" y="28"/>
                  </a:lnTo>
                  <a:lnTo>
                    <a:pt x="102" y="20"/>
                  </a:lnTo>
                  <a:lnTo>
                    <a:pt x="112" y="0"/>
                  </a:lnTo>
                  <a:close/>
                  <a:moveTo>
                    <a:pt x="114" y="42"/>
                  </a:moveTo>
                  <a:lnTo>
                    <a:pt x="114" y="42"/>
                  </a:lnTo>
                  <a:lnTo>
                    <a:pt x="114" y="44"/>
                  </a:lnTo>
                  <a:lnTo>
                    <a:pt x="116" y="48"/>
                  </a:lnTo>
                  <a:lnTo>
                    <a:pt x="118" y="48"/>
                  </a:lnTo>
                  <a:lnTo>
                    <a:pt x="122" y="50"/>
                  </a:lnTo>
                  <a:lnTo>
                    <a:pt x="134" y="50"/>
                  </a:lnTo>
                  <a:lnTo>
                    <a:pt x="134" y="62"/>
                  </a:lnTo>
                  <a:lnTo>
                    <a:pt x="134" y="62"/>
                  </a:lnTo>
                  <a:lnTo>
                    <a:pt x="134" y="64"/>
                  </a:lnTo>
                  <a:lnTo>
                    <a:pt x="136" y="68"/>
                  </a:lnTo>
                  <a:lnTo>
                    <a:pt x="138" y="68"/>
                  </a:lnTo>
                  <a:lnTo>
                    <a:pt x="142" y="70"/>
                  </a:lnTo>
                  <a:lnTo>
                    <a:pt x="142" y="70"/>
                  </a:lnTo>
                  <a:lnTo>
                    <a:pt x="144" y="68"/>
                  </a:lnTo>
                  <a:lnTo>
                    <a:pt x="148" y="68"/>
                  </a:lnTo>
                  <a:lnTo>
                    <a:pt x="148" y="64"/>
                  </a:lnTo>
                  <a:lnTo>
                    <a:pt x="150" y="62"/>
                  </a:lnTo>
                  <a:lnTo>
                    <a:pt x="150" y="50"/>
                  </a:lnTo>
                  <a:lnTo>
                    <a:pt x="162" y="50"/>
                  </a:lnTo>
                  <a:lnTo>
                    <a:pt x="162" y="50"/>
                  </a:lnTo>
                  <a:lnTo>
                    <a:pt x="164" y="48"/>
                  </a:lnTo>
                  <a:lnTo>
                    <a:pt x="168" y="48"/>
                  </a:lnTo>
                  <a:lnTo>
                    <a:pt x="168" y="44"/>
                  </a:lnTo>
                  <a:lnTo>
                    <a:pt x="170" y="42"/>
                  </a:lnTo>
                  <a:lnTo>
                    <a:pt x="170" y="42"/>
                  </a:lnTo>
                  <a:lnTo>
                    <a:pt x="168" y="38"/>
                  </a:lnTo>
                  <a:lnTo>
                    <a:pt x="168" y="36"/>
                  </a:lnTo>
                  <a:lnTo>
                    <a:pt x="164" y="34"/>
                  </a:lnTo>
                  <a:lnTo>
                    <a:pt x="162" y="34"/>
                  </a:lnTo>
                  <a:lnTo>
                    <a:pt x="150" y="34"/>
                  </a:lnTo>
                  <a:lnTo>
                    <a:pt x="150" y="22"/>
                  </a:lnTo>
                  <a:lnTo>
                    <a:pt x="150" y="22"/>
                  </a:lnTo>
                  <a:lnTo>
                    <a:pt x="148" y="18"/>
                  </a:lnTo>
                  <a:lnTo>
                    <a:pt x="148" y="16"/>
                  </a:lnTo>
                  <a:lnTo>
                    <a:pt x="144" y="14"/>
                  </a:lnTo>
                  <a:lnTo>
                    <a:pt x="142" y="14"/>
                  </a:lnTo>
                  <a:lnTo>
                    <a:pt x="142" y="14"/>
                  </a:lnTo>
                  <a:lnTo>
                    <a:pt x="138" y="14"/>
                  </a:lnTo>
                  <a:lnTo>
                    <a:pt x="136" y="16"/>
                  </a:lnTo>
                  <a:lnTo>
                    <a:pt x="134" y="18"/>
                  </a:lnTo>
                  <a:lnTo>
                    <a:pt x="134" y="22"/>
                  </a:lnTo>
                  <a:lnTo>
                    <a:pt x="134" y="34"/>
                  </a:lnTo>
                  <a:lnTo>
                    <a:pt x="122" y="34"/>
                  </a:lnTo>
                  <a:lnTo>
                    <a:pt x="122" y="34"/>
                  </a:lnTo>
                  <a:lnTo>
                    <a:pt x="118" y="34"/>
                  </a:lnTo>
                  <a:lnTo>
                    <a:pt x="116" y="36"/>
                  </a:lnTo>
                  <a:lnTo>
                    <a:pt x="114" y="38"/>
                  </a:lnTo>
                  <a:lnTo>
                    <a:pt x="114" y="42"/>
                  </a:lnTo>
                  <a:lnTo>
                    <a:pt x="114" y="4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774436"/>
              <a:endParaRPr lang="en-GB" sz="2400">
                <a:solidFill>
                  <a:prstClr val="black"/>
                </a:solidFill>
              </a:endParaRPr>
            </a:p>
          </p:txBody>
        </p:sp>
      </p:grpSp>
      <p:sp>
        <p:nvSpPr>
          <p:cNvPr id="198" name="Bred bue 197"/>
          <p:cNvSpPr>
            <a:spLocks noChangeAspect="1"/>
          </p:cNvSpPr>
          <p:nvPr/>
        </p:nvSpPr>
        <p:spPr>
          <a:xfrm>
            <a:off x="6763924" y="3952231"/>
            <a:ext cx="8916253" cy="8336399"/>
          </a:xfrm>
          <a:prstGeom prst="blockArc">
            <a:avLst>
              <a:gd name="adj1" fmla="val 15510519"/>
              <a:gd name="adj2" fmla="val 18353531"/>
              <a:gd name="adj3" fmla="val 7239"/>
            </a:avLst>
          </a:prstGeom>
          <a:solidFill>
            <a:schemeClr val="bg2">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46304" tIns="73152" rIns="146304" bIns="73152" rtlCol="0" anchor="ctr"/>
          <a:lstStyle/>
          <a:p>
            <a:pPr algn="ctr" defTabSz="1774436"/>
            <a:endParaRPr lang="nb-NO" sz="2400">
              <a:solidFill>
                <a:prstClr val="black"/>
              </a:solidFill>
            </a:endParaRPr>
          </a:p>
        </p:txBody>
      </p:sp>
      <p:sp>
        <p:nvSpPr>
          <p:cNvPr id="199" name="TekstSylinder 198"/>
          <p:cNvSpPr txBox="1"/>
          <p:nvPr/>
        </p:nvSpPr>
        <p:spPr>
          <a:xfrm rot="19310540">
            <a:off x="6899916" y="4904937"/>
            <a:ext cx="4816590" cy="1995828"/>
          </a:xfrm>
          <a:prstGeom prst="rect">
            <a:avLst/>
          </a:prstGeom>
          <a:noFill/>
        </p:spPr>
        <p:txBody>
          <a:bodyPr wrap="none" lIns="146304" tIns="73152" rIns="146304" bIns="73152" rtlCol="0">
            <a:prstTxWarp prst="textArchUp">
              <a:avLst>
                <a:gd name="adj" fmla="val 12373303"/>
              </a:avLst>
            </a:prstTxWarp>
            <a:spAutoFit/>
          </a:bodyPr>
          <a:lstStyle/>
          <a:p>
            <a:pPr algn="ctr" defTabSz="1774436"/>
            <a:r>
              <a:rPr lang="nb-NO" sz="2400" dirty="0">
                <a:solidFill>
                  <a:prstClr val="black"/>
                </a:solidFill>
              </a:rPr>
              <a:t>Innbyggertjenester</a:t>
            </a:r>
          </a:p>
        </p:txBody>
      </p:sp>
      <p:sp>
        <p:nvSpPr>
          <p:cNvPr id="200" name="Freeform 5004"/>
          <p:cNvSpPr>
            <a:spLocks noChangeAspect="1" noEditPoints="1"/>
          </p:cNvSpPr>
          <p:nvPr/>
        </p:nvSpPr>
        <p:spPr bwMode="auto">
          <a:xfrm>
            <a:off x="7310471" y="7897712"/>
            <a:ext cx="383228" cy="607837"/>
          </a:xfrm>
          <a:custGeom>
            <a:avLst/>
            <a:gdLst>
              <a:gd name="T0" fmla="*/ 146 w 224"/>
              <a:gd name="T1" fmla="*/ 78 h 380"/>
              <a:gd name="T2" fmla="*/ 176 w 224"/>
              <a:gd name="T3" fmla="*/ 76 h 380"/>
              <a:gd name="T4" fmla="*/ 180 w 224"/>
              <a:gd name="T5" fmla="*/ 104 h 380"/>
              <a:gd name="T6" fmla="*/ 152 w 224"/>
              <a:gd name="T7" fmla="*/ 112 h 380"/>
              <a:gd name="T8" fmla="*/ 144 w 224"/>
              <a:gd name="T9" fmla="*/ 104 h 380"/>
              <a:gd name="T10" fmla="*/ 176 w 224"/>
              <a:gd name="T11" fmla="*/ 162 h 380"/>
              <a:gd name="T12" fmla="*/ 180 w 224"/>
              <a:gd name="T13" fmla="*/ 134 h 380"/>
              <a:gd name="T14" fmla="*/ 152 w 224"/>
              <a:gd name="T15" fmla="*/ 126 h 380"/>
              <a:gd name="T16" fmla="*/ 144 w 224"/>
              <a:gd name="T17" fmla="*/ 134 h 380"/>
              <a:gd name="T18" fmla="*/ 148 w 224"/>
              <a:gd name="T19" fmla="*/ 162 h 380"/>
              <a:gd name="T20" fmla="*/ 224 w 224"/>
              <a:gd name="T21" fmla="*/ 352 h 380"/>
              <a:gd name="T22" fmla="*/ 28 w 224"/>
              <a:gd name="T23" fmla="*/ 380 h 380"/>
              <a:gd name="T24" fmla="*/ 0 w 224"/>
              <a:gd name="T25" fmla="*/ 352 h 380"/>
              <a:gd name="T26" fmla="*/ 16 w 224"/>
              <a:gd name="T27" fmla="*/ 2 h 380"/>
              <a:gd name="T28" fmla="*/ 216 w 224"/>
              <a:gd name="T29" fmla="*/ 8 h 380"/>
              <a:gd name="T30" fmla="*/ 86 w 224"/>
              <a:gd name="T31" fmla="*/ 34 h 380"/>
              <a:gd name="T32" fmla="*/ 130 w 224"/>
              <a:gd name="T33" fmla="*/ 42 h 380"/>
              <a:gd name="T34" fmla="*/ 138 w 224"/>
              <a:gd name="T35" fmla="*/ 34 h 380"/>
              <a:gd name="T36" fmla="*/ 130 w 224"/>
              <a:gd name="T37" fmla="*/ 26 h 380"/>
              <a:gd name="T38" fmla="*/ 86 w 224"/>
              <a:gd name="T39" fmla="*/ 32 h 380"/>
              <a:gd name="T40" fmla="*/ 130 w 224"/>
              <a:gd name="T41" fmla="*/ 336 h 380"/>
              <a:gd name="T42" fmla="*/ 104 w 224"/>
              <a:gd name="T43" fmla="*/ 326 h 380"/>
              <a:gd name="T44" fmla="*/ 94 w 224"/>
              <a:gd name="T45" fmla="*/ 350 h 380"/>
              <a:gd name="T46" fmla="*/ 120 w 224"/>
              <a:gd name="T47" fmla="*/ 360 h 380"/>
              <a:gd name="T48" fmla="*/ 196 w 224"/>
              <a:gd name="T49" fmla="*/ 60 h 380"/>
              <a:gd name="T50" fmla="*/ 102 w 224"/>
              <a:gd name="T51" fmla="*/ 112 h 380"/>
              <a:gd name="T52" fmla="*/ 130 w 224"/>
              <a:gd name="T53" fmla="*/ 108 h 380"/>
              <a:gd name="T54" fmla="*/ 128 w 224"/>
              <a:gd name="T55" fmla="*/ 78 h 380"/>
              <a:gd name="T56" fmla="*/ 98 w 224"/>
              <a:gd name="T57" fmla="*/ 76 h 380"/>
              <a:gd name="T58" fmla="*/ 94 w 224"/>
              <a:gd name="T59" fmla="*/ 104 h 380"/>
              <a:gd name="T60" fmla="*/ 102 w 224"/>
              <a:gd name="T61" fmla="*/ 112 h 380"/>
              <a:gd name="T62" fmla="*/ 136 w 224"/>
              <a:gd name="T63" fmla="*/ 226 h 380"/>
              <a:gd name="T64" fmla="*/ 136 w 224"/>
              <a:gd name="T65" fmla="*/ 216 h 380"/>
              <a:gd name="T66" fmla="*/ 48 w 224"/>
              <a:gd name="T67" fmla="*/ 214 h 380"/>
              <a:gd name="T68" fmla="*/ 44 w 224"/>
              <a:gd name="T69" fmla="*/ 224 h 380"/>
              <a:gd name="T70" fmla="*/ 52 w 224"/>
              <a:gd name="T71" fmla="*/ 258 h 380"/>
              <a:gd name="T72" fmla="*/ 180 w 224"/>
              <a:gd name="T73" fmla="*/ 254 h 380"/>
              <a:gd name="T74" fmla="*/ 176 w 224"/>
              <a:gd name="T75" fmla="*/ 244 h 380"/>
              <a:gd name="T76" fmla="*/ 46 w 224"/>
              <a:gd name="T77" fmla="*/ 246 h 380"/>
              <a:gd name="T78" fmla="*/ 46 w 224"/>
              <a:gd name="T79" fmla="*/ 256 h 380"/>
              <a:gd name="T80" fmla="*/ 152 w 224"/>
              <a:gd name="T81" fmla="*/ 288 h 380"/>
              <a:gd name="T82" fmla="*/ 160 w 224"/>
              <a:gd name="T83" fmla="*/ 280 h 380"/>
              <a:gd name="T84" fmla="*/ 152 w 224"/>
              <a:gd name="T85" fmla="*/ 272 h 380"/>
              <a:gd name="T86" fmla="*/ 44 w 224"/>
              <a:gd name="T87" fmla="*/ 276 h 380"/>
              <a:gd name="T88" fmla="*/ 48 w 224"/>
              <a:gd name="T89" fmla="*/ 286 h 380"/>
              <a:gd name="T90" fmla="*/ 72 w 224"/>
              <a:gd name="T91" fmla="*/ 164 h 380"/>
              <a:gd name="T92" fmla="*/ 80 w 224"/>
              <a:gd name="T93" fmla="*/ 134 h 380"/>
              <a:gd name="T94" fmla="*/ 72 w 224"/>
              <a:gd name="T95" fmla="*/ 126 h 380"/>
              <a:gd name="T96" fmla="*/ 44 w 224"/>
              <a:gd name="T97" fmla="*/ 130 h 380"/>
              <a:gd name="T98" fmla="*/ 46 w 224"/>
              <a:gd name="T99" fmla="*/ 162 h 380"/>
              <a:gd name="T100" fmla="*/ 122 w 224"/>
              <a:gd name="T101" fmla="*/ 164 h 380"/>
              <a:gd name="T102" fmla="*/ 130 w 224"/>
              <a:gd name="T103" fmla="*/ 156 h 380"/>
              <a:gd name="T104" fmla="*/ 126 w 224"/>
              <a:gd name="T105" fmla="*/ 126 h 380"/>
              <a:gd name="T106" fmla="*/ 96 w 224"/>
              <a:gd name="T107" fmla="*/ 128 h 380"/>
              <a:gd name="T108" fmla="*/ 94 w 224"/>
              <a:gd name="T109" fmla="*/ 158 h 380"/>
              <a:gd name="T110" fmla="*/ 52 w 224"/>
              <a:gd name="T111" fmla="*/ 112 h 380"/>
              <a:gd name="T112" fmla="*/ 80 w 224"/>
              <a:gd name="T113" fmla="*/ 108 h 380"/>
              <a:gd name="T114" fmla="*/ 78 w 224"/>
              <a:gd name="T115" fmla="*/ 78 h 380"/>
              <a:gd name="T116" fmla="*/ 48 w 224"/>
              <a:gd name="T117" fmla="*/ 76 h 380"/>
              <a:gd name="T118" fmla="*/ 44 w 224"/>
              <a:gd name="T119" fmla="*/ 104 h 380"/>
              <a:gd name="T120" fmla="*/ 52 w 224"/>
              <a:gd name="T121" fmla="*/ 112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4" h="380">
                <a:moveTo>
                  <a:pt x="144" y="104"/>
                </a:moveTo>
                <a:lnTo>
                  <a:pt x="144" y="82"/>
                </a:lnTo>
                <a:lnTo>
                  <a:pt x="144" y="82"/>
                </a:lnTo>
                <a:lnTo>
                  <a:pt x="144" y="80"/>
                </a:lnTo>
                <a:lnTo>
                  <a:pt x="146" y="78"/>
                </a:lnTo>
                <a:lnTo>
                  <a:pt x="148" y="76"/>
                </a:lnTo>
                <a:lnTo>
                  <a:pt x="152" y="74"/>
                </a:lnTo>
                <a:lnTo>
                  <a:pt x="172" y="74"/>
                </a:lnTo>
                <a:lnTo>
                  <a:pt x="172" y="74"/>
                </a:lnTo>
                <a:lnTo>
                  <a:pt x="176" y="76"/>
                </a:lnTo>
                <a:lnTo>
                  <a:pt x="178" y="78"/>
                </a:lnTo>
                <a:lnTo>
                  <a:pt x="180" y="80"/>
                </a:lnTo>
                <a:lnTo>
                  <a:pt x="180" y="82"/>
                </a:lnTo>
                <a:lnTo>
                  <a:pt x="180" y="104"/>
                </a:lnTo>
                <a:lnTo>
                  <a:pt x="180" y="104"/>
                </a:lnTo>
                <a:lnTo>
                  <a:pt x="180" y="108"/>
                </a:lnTo>
                <a:lnTo>
                  <a:pt x="178" y="110"/>
                </a:lnTo>
                <a:lnTo>
                  <a:pt x="176" y="112"/>
                </a:lnTo>
                <a:lnTo>
                  <a:pt x="172" y="112"/>
                </a:lnTo>
                <a:lnTo>
                  <a:pt x="152" y="112"/>
                </a:lnTo>
                <a:lnTo>
                  <a:pt x="152" y="112"/>
                </a:lnTo>
                <a:lnTo>
                  <a:pt x="148" y="112"/>
                </a:lnTo>
                <a:lnTo>
                  <a:pt x="146" y="110"/>
                </a:lnTo>
                <a:lnTo>
                  <a:pt x="144" y="108"/>
                </a:lnTo>
                <a:lnTo>
                  <a:pt x="144" y="104"/>
                </a:lnTo>
                <a:lnTo>
                  <a:pt x="144" y="104"/>
                </a:lnTo>
                <a:close/>
                <a:moveTo>
                  <a:pt x="152" y="164"/>
                </a:moveTo>
                <a:lnTo>
                  <a:pt x="172" y="164"/>
                </a:lnTo>
                <a:lnTo>
                  <a:pt x="172" y="164"/>
                </a:lnTo>
                <a:lnTo>
                  <a:pt x="176" y="162"/>
                </a:lnTo>
                <a:lnTo>
                  <a:pt x="178" y="162"/>
                </a:lnTo>
                <a:lnTo>
                  <a:pt x="180" y="158"/>
                </a:lnTo>
                <a:lnTo>
                  <a:pt x="180" y="156"/>
                </a:lnTo>
                <a:lnTo>
                  <a:pt x="180" y="134"/>
                </a:lnTo>
                <a:lnTo>
                  <a:pt x="180" y="134"/>
                </a:lnTo>
                <a:lnTo>
                  <a:pt x="180" y="130"/>
                </a:lnTo>
                <a:lnTo>
                  <a:pt x="178" y="128"/>
                </a:lnTo>
                <a:lnTo>
                  <a:pt x="176" y="126"/>
                </a:lnTo>
                <a:lnTo>
                  <a:pt x="172" y="126"/>
                </a:lnTo>
                <a:lnTo>
                  <a:pt x="152" y="126"/>
                </a:lnTo>
                <a:lnTo>
                  <a:pt x="152" y="126"/>
                </a:lnTo>
                <a:lnTo>
                  <a:pt x="148" y="126"/>
                </a:lnTo>
                <a:lnTo>
                  <a:pt x="146" y="128"/>
                </a:lnTo>
                <a:lnTo>
                  <a:pt x="144" y="130"/>
                </a:lnTo>
                <a:lnTo>
                  <a:pt x="144" y="134"/>
                </a:lnTo>
                <a:lnTo>
                  <a:pt x="144" y="156"/>
                </a:lnTo>
                <a:lnTo>
                  <a:pt x="144" y="156"/>
                </a:lnTo>
                <a:lnTo>
                  <a:pt x="144" y="158"/>
                </a:lnTo>
                <a:lnTo>
                  <a:pt x="146" y="162"/>
                </a:lnTo>
                <a:lnTo>
                  <a:pt x="148" y="162"/>
                </a:lnTo>
                <a:lnTo>
                  <a:pt x="152" y="164"/>
                </a:lnTo>
                <a:lnTo>
                  <a:pt x="152" y="164"/>
                </a:lnTo>
                <a:close/>
                <a:moveTo>
                  <a:pt x="224" y="28"/>
                </a:moveTo>
                <a:lnTo>
                  <a:pt x="224" y="352"/>
                </a:lnTo>
                <a:lnTo>
                  <a:pt x="224" y="352"/>
                </a:lnTo>
                <a:lnTo>
                  <a:pt x="222" y="364"/>
                </a:lnTo>
                <a:lnTo>
                  <a:pt x="216" y="372"/>
                </a:lnTo>
                <a:lnTo>
                  <a:pt x="208" y="378"/>
                </a:lnTo>
                <a:lnTo>
                  <a:pt x="196" y="380"/>
                </a:lnTo>
                <a:lnTo>
                  <a:pt x="28" y="380"/>
                </a:lnTo>
                <a:lnTo>
                  <a:pt x="28" y="380"/>
                </a:lnTo>
                <a:lnTo>
                  <a:pt x="16" y="378"/>
                </a:lnTo>
                <a:lnTo>
                  <a:pt x="8" y="372"/>
                </a:lnTo>
                <a:lnTo>
                  <a:pt x="2" y="364"/>
                </a:lnTo>
                <a:lnTo>
                  <a:pt x="0" y="352"/>
                </a:lnTo>
                <a:lnTo>
                  <a:pt x="0" y="28"/>
                </a:lnTo>
                <a:lnTo>
                  <a:pt x="0" y="28"/>
                </a:lnTo>
                <a:lnTo>
                  <a:pt x="2" y="16"/>
                </a:lnTo>
                <a:lnTo>
                  <a:pt x="8" y="8"/>
                </a:lnTo>
                <a:lnTo>
                  <a:pt x="16" y="2"/>
                </a:lnTo>
                <a:lnTo>
                  <a:pt x="28" y="0"/>
                </a:lnTo>
                <a:lnTo>
                  <a:pt x="196" y="0"/>
                </a:lnTo>
                <a:lnTo>
                  <a:pt x="196" y="0"/>
                </a:lnTo>
                <a:lnTo>
                  <a:pt x="208" y="2"/>
                </a:lnTo>
                <a:lnTo>
                  <a:pt x="216" y="8"/>
                </a:lnTo>
                <a:lnTo>
                  <a:pt x="222" y="16"/>
                </a:lnTo>
                <a:lnTo>
                  <a:pt x="224" y="28"/>
                </a:lnTo>
                <a:lnTo>
                  <a:pt x="224" y="28"/>
                </a:lnTo>
                <a:close/>
                <a:moveTo>
                  <a:pt x="86" y="34"/>
                </a:moveTo>
                <a:lnTo>
                  <a:pt x="86" y="34"/>
                </a:lnTo>
                <a:lnTo>
                  <a:pt x="86" y="38"/>
                </a:lnTo>
                <a:lnTo>
                  <a:pt x="88" y="40"/>
                </a:lnTo>
                <a:lnTo>
                  <a:pt x="90" y="42"/>
                </a:lnTo>
                <a:lnTo>
                  <a:pt x="94" y="42"/>
                </a:lnTo>
                <a:lnTo>
                  <a:pt x="130" y="42"/>
                </a:lnTo>
                <a:lnTo>
                  <a:pt x="130" y="42"/>
                </a:lnTo>
                <a:lnTo>
                  <a:pt x="134" y="42"/>
                </a:lnTo>
                <a:lnTo>
                  <a:pt x="136" y="40"/>
                </a:lnTo>
                <a:lnTo>
                  <a:pt x="138" y="38"/>
                </a:lnTo>
                <a:lnTo>
                  <a:pt x="138" y="34"/>
                </a:lnTo>
                <a:lnTo>
                  <a:pt x="138" y="34"/>
                </a:lnTo>
                <a:lnTo>
                  <a:pt x="138" y="32"/>
                </a:lnTo>
                <a:lnTo>
                  <a:pt x="136" y="28"/>
                </a:lnTo>
                <a:lnTo>
                  <a:pt x="134" y="28"/>
                </a:lnTo>
                <a:lnTo>
                  <a:pt x="130" y="26"/>
                </a:lnTo>
                <a:lnTo>
                  <a:pt x="94" y="26"/>
                </a:lnTo>
                <a:lnTo>
                  <a:pt x="94" y="26"/>
                </a:lnTo>
                <a:lnTo>
                  <a:pt x="90" y="28"/>
                </a:lnTo>
                <a:lnTo>
                  <a:pt x="88" y="28"/>
                </a:lnTo>
                <a:lnTo>
                  <a:pt x="86" y="32"/>
                </a:lnTo>
                <a:lnTo>
                  <a:pt x="86" y="34"/>
                </a:lnTo>
                <a:lnTo>
                  <a:pt x="86" y="34"/>
                </a:lnTo>
                <a:close/>
                <a:moveTo>
                  <a:pt x="130" y="344"/>
                </a:moveTo>
                <a:lnTo>
                  <a:pt x="130" y="344"/>
                </a:lnTo>
                <a:lnTo>
                  <a:pt x="130" y="336"/>
                </a:lnTo>
                <a:lnTo>
                  <a:pt x="126" y="330"/>
                </a:lnTo>
                <a:lnTo>
                  <a:pt x="120" y="326"/>
                </a:lnTo>
                <a:lnTo>
                  <a:pt x="112" y="324"/>
                </a:lnTo>
                <a:lnTo>
                  <a:pt x="112" y="324"/>
                </a:lnTo>
                <a:lnTo>
                  <a:pt x="104" y="326"/>
                </a:lnTo>
                <a:lnTo>
                  <a:pt x="98" y="330"/>
                </a:lnTo>
                <a:lnTo>
                  <a:pt x="94" y="336"/>
                </a:lnTo>
                <a:lnTo>
                  <a:pt x="94" y="344"/>
                </a:lnTo>
                <a:lnTo>
                  <a:pt x="94" y="344"/>
                </a:lnTo>
                <a:lnTo>
                  <a:pt x="94" y="350"/>
                </a:lnTo>
                <a:lnTo>
                  <a:pt x="98" y="356"/>
                </a:lnTo>
                <a:lnTo>
                  <a:pt x="104" y="360"/>
                </a:lnTo>
                <a:lnTo>
                  <a:pt x="112" y="362"/>
                </a:lnTo>
                <a:lnTo>
                  <a:pt x="112" y="362"/>
                </a:lnTo>
                <a:lnTo>
                  <a:pt x="120" y="360"/>
                </a:lnTo>
                <a:lnTo>
                  <a:pt x="126" y="356"/>
                </a:lnTo>
                <a:lnTo>
                  <a:pt x="130" y="350"/>
                </a:lnTo>
                <a:lnTo>
                  <a:pt x="130" y="344"/>
                </a:lnTo>
                <a:lnTo>
                  <a:pt x="130" y="344"/>
                </a:lnTo>
                <a:close/>
                <a:moveTo>
                  <a:pt x="196" y="60"/>
                </a:moveTo>
                <a:lnTo>
                  <a:pt x="28" y="60"/>
                </a:lnTo>
                <a:lnTo>
                  <a:pt x="28" y="308"/>
                </a:lnTo>
                <a:lnTo>
                  <a:pt x="196" y="308"/>
                </a:lnTo>
                <a:lnTo>
                  <a:pt x="196" y="60"/>
                </a:lnTo>
                <a:close/>
                <a:moveTo>
                  <a:pt x="102" y="112"/>
                </a:moveTo>
                <a:lnTo>
                  <a:pt x="122" y="112"/>
                </a:lnTo>
                <a:lnTo>
                  <a:pt x="122" y="112"/>
                </a:lnTo>
                <a:lnTo>
                  <a:pt x="126" y="112"/>
                </a:lnTo>
                <a:lnTo>
                  <a:pt x="128" y="110"/>
                </a:lnTo>
                <a:lnTo>
                  <a:pt x="130" y="108"/>
                </a:lnTo>
                <a:lnTo>
                  <a:pt x="130" y="104"/>
                </a:lnTo>
                <a:lnTo>
                  <a:pt x="130" y="82"/>
                </a:lnTo>
                <a:lnTo>
                  <a:pt x="130" y="82"/>
                </a:lnTo>
                <a:lnTo>
                  <a:pt x="130" y="80"/>
                </a:lnTo>
                <a:lnTo>
                  <a:pt x="128" y="78"/>
                </a:lnTo>
                <a:lnTo>
                  <a:pt x="126" y="76"/>
                </a:lnTo>
                <a:lnTo>
                  <a:pt x="122" y="74"/>
                </a:lnTo>
                <a:lnTo>
                  <a:pt x="102" y="74"/>
                </a:lnTo>
                <a:lnTo>
                  <a:pt x="102" y="74"/>
                </a:lnTo>
                <a:lnTo>
                  <a:pt x="98" y="76"/>
                </a:lnTo>
                <a:lnTo>
                  <a:pt x="96" y="78"/>
                </a:lnTo>
                <a:lnTo>
                  <a:pt x="94" y="80"/>
                </a:lnTo>
                <a:lnTo>
                  <a:pt x="94" y="82"/>
                </a:lnTo>
                <a:lnTo>
                  <a:pt x="94" y="104"/>
                </a:lnTo>
                <a:lnTo>
                  <a:pt x="94" y="104"/>
                </a:lnTo>
                <a:lnTo>
                  <a:pt x="94" y="108"/>
                </a:lnTo>
                <a:lnTo>
                  <a:pt x="96" y="110"/>
                </a:lnTo>
                <a:lnTo>
                  <a:pt x="98" y="112"/>
                </a:lnTo>
                <a:lnTo>
                  <a:pt x="102" y="112"/>
                </a:lnTo>
                <a:lnTo>
                  <a:pt x="102" y="112"/>
                </a:lnTo>
                <a:close/>
                <a:moveTo>
                  <a:pt x="52" y="228"/>
                </a:moveTo>
                <a:lnTo>
                  <a:pt x="130" y="228"/>
                </a:lnTo>
                <a:lnTo>
                  <a:pt x="130" y="228"/>
                </a:lnTo>
                <a:lnTo>
                  <a:pt x="134" y="228"/>
                </a:lnTo>
                <a:lnTo>
                  <a:pt x="136" y="226"/>
                </a:lnTo>
                <a:lnTo>
                  <a:pt x="138" y="224"/>
                </a:lnTo>
                <a:lnTo>
                  <a:pt x="138" y="220"/>
                </a:lnTo>
                <a:lnTo>
                  <a:pt x="138" y="220"/>
                </a:lnTo>
                <a:lnTo>
                  <a:pt x="138" y="218"/>
                </a:lnTo>
                <a:lnTo>
                  <a:pt x="136" y="216"/>
                </a:lnTo>
                <a:lnTo>
                  <a:pt x="134" y="214"/>
                </a:lnTo>
                <a:lnTo>
                  <a:pt x="130" y="212"/>
                </a:lnTo>
                <a:lnTo>
                  <a:pt x="52" y="212"/>
                </a:lnTo>
                <a:lnTo>
                  <a:pt x="52" y="212"/>
                </a:lnTo>
                <a:lnTo>
                  <a:pt x="48" y="214"/>
                </a:lnTo>
                <a:lnTo>
                  <a:pt x="46" y="216"/>
                </a:lnTo>
                <a:lnTo>
                  <a:pt x="44" y="218"/>
                </a:lnTo>
                <a:lnTo>
                  <a:pt x="44" y="220"/>
                </a:lnTo>
                <a:lnTo>
                  <a:pt x="44" y="220"/>
                </a:lnTo>
                <a:lnTo>
                  <a:pt x="44" y="224"/>
                </a:lnTo>
                <a:lnTo>
                  <a:pt x="46" y="226"/>
                </a:lnTo>
                <a:lnTo>
                  <a:pt x="48" y="228"/>
                </a:lnTo>
                <a:lnTo>
                  <a:pt x="52" y="228"/>
                </a:lnTo>
                <a:lnTo>
                  <a:pt x="52" y="228"/>
                </a:lnTo>
                <a:close/>
                <a:moveTo>
                  <a:pt x="52" y="258"/>
                </a:moveTo>
                <a:lnTo>
                  <a:pt x="172" y="258"/>
                </a:lnTo>
                <a:lnTo>
                  <a:pt x="172" y="258"/>
                </a:lnTo>
                <a:lnTo>
                  <a:pt x="176" y="258"/>
                </a:lnTo>
                <a:lnTo>
                  <a:pt x="178" y="256"/>
                </a:lnTo>
                <a:lnTo>
                  <a:pt x="180" y="254"/>
                </a:lnTo>
                <a:lnTo>
                  <a:pt x="180" y="250"/>
                </a:lnTo>
                <a:lnTo>
                  <a:pt x="180" y="250"/>
                </a:lnTo>
                <a:lnTo>
                  <a:pt x="180" y="248"/>
                </a:lnTo>
                <a:lnTo>
                  <a:pt x="178" y="246"/>
                </a:lnTo>
                <a:lnTo>
                  <a:pt x="176" y="244"/>
                </a:lnTo>
                <a:lnTo>
                  <a:pt x="172" y="242"/>
                </a:lnTo>
                <a:lnTo>
                  <a:pt x="52" y="242"/>
                </a:lnTo>
                <a:lnTo>
                  <a:pt x="52" y="242"/>
                </a:lnTo>
                <a:lnTo>
                  <a:pt x="48" y="244"/>
                </a:lnTo>
                <a:lnTo>
                  <a:pt x="46" y="246"/>
                </a:lnTo>
                <a:lnTo>
                  <a:pt x="44" y="248"/>
                </a:lnTo>
                <a:lnTo>
                  <a:pt x="44" y="250"/>
                </a:lnTo>
                <a:lnTo>
                  <a:pt x="44" y="250"/>
                </a:lnTo>
                <a:lnTo>
                  <a:pt x="44" y="254"/>
                </a:lnTo>
                <a:lnTo>
                  <a:pt x="46" y="256"/>
                </a:lnTo>
                <a:lnTo>
                  <a:pt x="48" y="258"/>
                </a:lnTo>
                <a:lnTo>
                  <a:pt x="52" y="258"/>
                </a:lnTo>
                <a:lnTo>
                  <a:pt x="52" y="258"/>
                </a:lnTo>
                <a:close/>
                <a:moveTo>
                  <a:pt x="52" y="288"/>
                </a:moveTo>
                <a:lnTo>
                  <a:pt x="152" y="288"/>
                </a:lnTo>
                <a:lnTo>
                  <a:pt x="152" y="288"/>
                </a:lnTo>
                <a:lnTo>
                  <a:pt x="154" y="286"/>
                </a:lnTo>
                <a:lnTo>
                  <a:pt x="156" y="286"/>
                </a:lnTo>
                <a:lnTo>
                  <a:pt x="158" y="282"/>
                </a:lnTo>
                <a:lnTo>
                  <a:pt x="160" y="280"/>
                </a:lnTo>
                <a:lnTo>
                  <a:pt x="160" y="280"/>
                </a:lnTo>
                <a:lnTo>
                  <a:pt x="158" y="276"/>
                </a:lnTo>
                <a:lnTo>
                  <a:pt x="156" y="274"/>
                </a:lnTo>
                <a:lnTo>
                  <a:pt x="154" y="272"/>
                </a:lnTo>
                <a:lnTo>
                  <a:pt x="152" y="272"/>
                </a:lnTo>
                <a:lnTo>
                  <a:pt x="52" y="272"/>
                </a:lnTo>
                <a:lnTo>
                  <a:pt x="52" y="272"/>
                </a:lnTo>
                <a:lnTo>
                  <a:pt x="48" y="272"/>
                </a:lnTo>
                <a:lnTo>
                  <a:pt x="46" y="274"/>
                </a:lnTo>
                <a:lnTo>
                  <a:pt x="44" y="276"/>
                </a:lnTo>
                <a:lnTo>
                  <a:pt x="44" y="280"/>
                </a:lnTo>
                <a:lnTo>
                  <a:pt x="44" y="280"/>
                </a:lnTo>
                <a:lnTo>
                  <a:pt x="44" y="282"/>
                </a:lnTo>
                <a:lnTo>
                  <a:pt x="46" y="286"/>
                </a:lnTo>
                <a:lnTo>
                  <a:pt x="48" y="286"/>
                </a:lnTo>
                <a:lnTo>
                  <a:pt x="52" y="288"/>
                </a:lnTo>
                <a:lnTo>
                  <a:pt x="52" y="288"/>
                </a:lnTo>
                <a:close/>
                <a:moveTo>
                  <a:pt x="52" y="164"/>
                </a:moveTo>
                <a:lnTo>
                  <a:pt x="72" y="164"/>
                </a:lnTo>
                <a:lnTo>
                  <a:pt x="72" y="164"/>
                </a:lnTo>
                <a:lnTo>
                  <a:pt x="76" y="162"/>
                </a:lnTo>
                <a:lnTo>
                  <a:pt x="78" y="162"/>
                </a:lnTo>
                <a:lnTo>
                  <a:pt x="80" y="158"/>
                </a:lnTo>
                <a:lnTo>
                  <a:pt x="80" y="156"/>
                </a:lnTo>
                <a:lnTo>
                  <a:pt x="80" y="134"/>
                </a:lnTo>
                <a:lnTo>
                  <a:pt x="80" y="134"/>
                </a:lnTo>
                <a:lnTo>
                  <a:pt x="80" y="130"/>
                </a:lnTo>
                <a:lnTo>
                  <a:pt x="78" y="128"/>
                </a:lnTo>
                <a:lnTo>
                  <a:pt x="76" y="126"/>
                </a:lnTo>
                <a:lnTo>
                  <a:pt x="72" y="126"/>
                </a:lnTo>
                <a:lnTo>
                  <a:pt x="52" y="126"/>
                </a:lnTo>
                <a:lnTo>
                  <a:pt x="52" y="126"/>
                </a:lnTo>
                <a:lnTo>
                  <a:pt x="48" y="126"/>
                </a:lnTo>
                <a:lnTo>
                  <a:pt x="46" y="128"/>
                </a:lnTo>
                <a:lnTo>
                  <a:pt x="44" y="130"/>
                </a:lnTo>
                <a:lnTo>
                  <a:pt x="44" y="134"/>
                </a:lnTo>
                <a:lnTo>
                  <a:pt x="44" y="156"/>
                </a:lnTo>
                <a:lnTo>
                  <a:pt x="44" y="156"/>
                </a:lnTo>
                <a:lnTo>
                  <a:pt x="44" y="158"/>
                </a:lnTo>
                <a:lnTo>
                  <a:pt x="46" y="162"/>
                </a:lnTo>
                <a:lnTo>
                  <a:pt x="48" y="162"/>
                </a:lnTo>
                <a:lnTo>
                  <a:pt x="52" y="164"/>
                </a:lnTo>
                <a:lnTo>
                  <a:pt x="52" y="164"/>
                </a:lnTo>
                <a:close/>
                <a:moveTo>
                  <a:pt x="102" y="164"/>
                </a:moveTo>
                <a:lnTo>
                  <a:pt x="122" y="164"/>
                </a:lnTo>
                <a:lnTo>
                  <a:pt x="122" y="164"/>
                </a:lnTo>
                <a:lnTo>
                  <a:pt x="126" y="162"/>
                </a:lnTo>
                <a:lnTo>
                  <a:pt x="128" y="162"/>
                </a:lnTo>
                <a:lnTo>
                  <a:pt x="130" y="158"/>
                </a:lnTo>
                <a:lnTo>
                  <a:pt x="130" y="156"/>
                </a:lnTo>
                <a:lnTo>
                  <a:pt x="130" y="134"/>
                </a:lnTo>
                <a:lnTo>
                  <a:pt x="130" y="134"/>
                </a:lnTo>
                <a:lnTo>
                  <a:pt x="130" y="130"/>
                </a:lnTo>
                <a:lnTo>
                  <a:pt x="128" y="128"/>
                </a:lnTo>
                <a:lnTo>
                  <a:pt x="126" y="126"/>
                </a:lnTo>
                <a:lnTo>
                  <a:pt x="122" y="126"/>
                </a:lnTo>
                <a:lnTo>
                  <a:pt x="102" y="126"/>
                </a:lnTo>
                <a:lnTo>
                  <a:pt x="102" y="126"/>
                </a:lnTo>
                <a:lnTo>
                  <a:pt x="98" y="126"/>
                </a:lnTo>
                <a:lnTo>
                  <a:pt x="96" y="128"/>
                </a:lnTo>
                <a:lnTo>
                  <a:pt x="94" y="130"/>
                </a:lnTo>
                <a:lnTo>
                  <a:pt x="94" y="134"/>
                </a:lnTo>
                <a:lnTo>
                  <a:pt x="94" y="156"/>
                </a:lnTo>
                <a:lnTo>
                  <a:pt x="94" y="156"/>
                </a:lnTo>
                <a:lnTo>
                  <a:pt x="94" y="158"/>
                </a:lnTo>
                <a:lnTo>
                  <a:pt x="96" y="162"/>
                </a:lnTo>
                <a:lnTo>
                  <a:pt x="98" y="162"/>
                </a:lnTo>
                <a:lnTo>
                  <a:pt x="102" y="164"/>
                </a:lnTo>
                <a:lnTo>
                  <a:pt x="102" y="164"/>
                </a:lnTo>
                <a:close/>
                <a:moveTo>
                  <a:pt x="52" y="112"/>
                </a:moveTo>
                <a:lnTo>
                  <a:pt x="72" y="112"/>
                </a:lnTo>
                <a:lnTo>
                  <a:pt x="72" y="112"/>
                </a:lnTo>
                <a:lnTo>
                  <a:pt x="76" y="112"/>
                </a:lnTo>
                <a:lnTo>
                  <a:pt x="78" y="110"/>
                </a:lnTo>
                <a:lnTo>
                  <a:pt x="80" y="108"/>
                </a:lnTo>
                <a:lnTo>
                  <a:pt x="80" y="104"/>
                </a:lnTo>
                <a:lnTo>
                  <a:pt x="80" y="82"/>
                </a:lnTo>
                <a:lnTo>
                  <a:pt x="80" y="82"/>
                </a:lnTo>
                <a:lnTo>
                  <a:pt x="80" y="80"/>
                </a:lnTo>
                <a:lnTo>
                  <a:pt x="78" y="78"/>
                </a:lnTo>
                <a:lnTo>
                  <a:pt x="76" y="76"/>
                </a:lnTo>
                <a:lnTo>
                  <a:pt x="72" y="74"/>
                </a:lnTo>
                <a:lnTo>
                  <a:pt x="52" y="74"/>
                </a:lnTo>
                <a:lnTo>
                  <a:pt x="52" y="74"/>
                </a:lnTo>
                <a:lnTo>
                  <a:pt x="48" y="76"/>
                </a:lnTo>
                <a:lnTo>
                  <a:pt x="46" y="78"/>
                </a:lnTo>
                <a:lnTo>
                  <a:pt x="44" y="80"/>
                </a:lnTo>
                <a:lnTo>
                  <a:pt x="44" y="82"/>
                </a:lnTo>
                <a:lnTo>
                  <a:pt x="44" y="104"/>
                </a:lnTo>
                <a:lnTo>
                  <a:pt x="44" y="104"/>
                </a:lnTo>
                <a:lnTo>
                  <a:pt x="44" y="108"/>
                </a:lnTo>
                <a:lnTo>
                  <a:pt x="46" y="110"/>
                </a:lnTo>
                <a:lnTo>
                  <a:pt x="48" y="112"/>
                </a:lnTo>
                <a:lnTo>
                  <a:pt x="52" y="112"/>
                </a:lnTo>
                <a:lnTo>
                  <a:pt x="52" y="112"/>
                </a:lnTo>
                <a:close/>
              </a:path>
            </a:pathLst>
          </a:custGeom>
          <a:solidFill>
            <a:schemeClr val="tx1"/>
          </a:solidFill>
          <a:ln>
            <a:noFill/>
          </a:ln>
          <a:extLst/>
        </p:spPr>
        <p:txBody>
          <a:bodyPr vert="horz" wrap="square" lIns="146304" tIns="73152" rIns="146304" bIns="73152" numCol="1" anchor="t" anchorCtr="0" compatLnSpc="1">
            <a:prstTxWarp prst="textNoShape">
              <a:avLst/>
            </a:prstTxWarp>
          </a:bodyPr>
          <a:lstStyle/>
          <a:p>
            <a:pPr defTabSz="1774436"/>
            <a:endParaRPr lang="en-GB" sz="2400">
              <a:solidFill>
                <a:prstClr val="black"/>
              </a:solidFill>
            </a:endParaRPr>
          </a:p>
        </p:txBody>
      </p:sp>
      <p:sp>
        <p:nvSpPr>
          <p:cNvPr id="201" name="TekstSylinder 200"/>
          <p:cNvSpPr txBox="1"/>
          <p:nvPr/>
        </p:nvSpPr>
        <p:spPr>
          <a:xfrm>
            <a:off x="4996718" y="9467639"/>
            <a:ext cx="2489973" cy="886396"/>
          </a:xfrm>
          <a:prstGeom prst="rect">
            <a:avLst/>
          </a:prstGeom>
          <a:noFill/>
        </p:spPr>
        <p:txBody>
          <a:bodyPr wrap="none" lIns="146304" tIns="73152" rIns="146304" bIns="73152" rtlCol="0">
            <a:spAutoFit/>
          </a:bodyPr>
          <a:lstStyle>
            <a:defPPr>
              <a:defRPr lang="nb-NO"/>
            </a:defPPr>
            <a:lvl1pPr>
              <a:defRPr sz="1200">
                <a:solidFill>
                  <a:schemeClr val="tx2"/>
                </a:solidFill>
              </a:defRPr>
            </a:lvl1pPr>
          </a:lstStyle>
          <a:p>
            <a:pPr defTabSz="1774436"/>
            <a:r>
              <a:rPr lang="nb-NO" sz="2400" dirty="0">
                <a:solidFill>
                  <a:srgbClr val="2C4457"/>
                </a:solidFill>
              </a:rPr>
              <a:t>Helsepersonells</a:t>
            </a:r>
          </a:p>
          <a:p>
            <a:pPr defTabSz="1774436"/>
            <a:r>
              <a:rPr lang="nb-NO" sz="2400" dirty="0">
                <a:solidFill>
                  <a:srgbClr val="2C4457"/>
                </a:solidFill>
              </a:rPr>
              <a:t>arbeidsverktøy</a:t>
            </a:r>
          </a:p>
        </p:txBody>
      </p:sp>
      <p:sp>
        <p:nvSpPr>
          <p:cNvPr id="202" name="Freeform 5014"/>
          <p:cNvSpPr>
            <a:spLocks noChangeAspect="1" noEditPoints="1"/>
          </p:cNvSpPr>
          <p:nvPr/>
        </p:nvSpPr>
        <p:spPr bwMode="auto">
          <a:xfrm>
            <a:off x="7177024" y="8986045"/>
            <a:ext cx="650117" cy="469386"/>
          </a:xfrm>
          <a:custGeom>
            <a:avLst/>
            <a:gdLst>
              <a:gd name="T0" fmla="*/ 360 w 360"/>
              <a:gd name="T1" fmla="*/ 256 h 278"/>
              <a:gd name="T2" fmla="*/ 360 w 360"/>
              <a:gd name="T3" fmla="*/ 252 h 278"/>
              <a:gd name="T4" fmla="*/ 358 w 360"/>
              <a:gd name="T5" fmla="*/ 252 h 278"/>
              <a:gd name="T6" fmla="*/ 318 w 360"/>
              <a:gd name="T7" fmla="*/ 200 h 278"/>
              <a:gd name="T8" fmla="*/ 314 w 360"/>
              <a:gd name="T9" fmla="*/ 198 h 278"/>
              <a:gd name="T10" fmla="*/ 50 w 360"/>
              <a:gd name="T11" fmla="*/ 196 h 278"/>
              <a:gd name="T12" fmla="*/ 46 w 360"/>
              <a:gd name="T13" fmla="*/ 198 h 278"/>
              <a:gd name="T14" fmla="*/ 2 w 360"/>
              <a:gd name="T15" fmla="*/ 250 h 278"/>
              <a:gd name="T16" fmla="*/ 2 w 360"/>
              <a:gd name="T17" fmla="*/ 252 h 278"/>
              <a:gd name="T18" fmla="*/ 0 w 360"/>
              <a:gd name="T19" fmla="*/ 252 h 278"/>
              <a:gd name="T20" fmla="*/ 0 w 360"/>
              <a:gd name="T21" fmla="*/ 256 h 278"/>
              <a:gd name="T22" fmla="*/ 0 w 360"/>
              <a:gd name="T23" fmla="*/ 256 h 278"/>
              <a:gd name="T24" fmla="*/ 0 w 360"/>
              <a:gd name="T25" fmla="*/ 268 h 278"/>
              <a:gd name="T26" fmla="*/ 4 w 360"/>
              <a:gd name="T27" fmla="*/ 276 h 278"/>
              <a:gd name="T28" fmla="*/ 10 w 360"/>
              <a:gd name="T29" fmla="*/ 278 h 278"/>
              <a:gd name="T30" fmla="*/ 350 w 360"/>
              <a:gd name="T31" fmla="*/ 278 h 278"/>
              <a:gd name="T32" fmla="*/ 356 w 360"/>
              <a:gd name="T33" fmla="*/ 276 h 278"/>
              <a:gd name="T34" fmla="*/ 360 w 360"/>
              <a:gd name="T35" fmla="*/ 268 h 278"/>
              <a:gd name="T36" fmla="*/ 360 w 360"/>
              <a:gd name="T37" fmla="*/ 256 h 278"/>
              <a:gd name="T38" fmla="*/ 360 w 360"/>
              <a:gd name="T39" fmla="*/ 256 h 278"/>
              <a:gd name="T40" fmla="*/ 146 w 360"/>
              <a:gd name="T41" fmla="*/ 234 h 278"/>
              <a:gd name="T42" fmla="*/ 226 w 360"/>
              <a:gd name="T43" fmla="*/ 254 h 278"/>
              <a:gd name="T44" fmla="*/ 338 w 360"/>
              <a:gd name="T45" fmla="*/ 268 h 278"/>
              <a:gd name="T46" fmla="*/ 334 w 360"/>
              <a:gd name="T47" fmla="*/ 270 h 278"/>
              <a:gd name="T48" fmla="*/ 332 w 360"/>
              <a:gd name="T49" fmla="*/ 270 h 278"/>
              <a:gd name="T50" fmla="*/ 326 w 360"/>
              <a:gd name="T51" fmla="*/ 268 h 278"/>
              <a:gd name="T52" fmla="*/ 324 w 360"/>
              <a:gd name="T53" fmla="*/ 262 h 278"/>
              <a:gd name="T54" fmla="*/ 326 w 360"/>
              <a:gd name="T55" fmla="*/ 256 h 278"/>
              <a:gd name="T56" fmla="*/ 328 w 360"/>
              <a:gd name="T57" fmla="*/ 256 h 278"/>
              <a:gd name="T58" fmla="*/ 334 w 360"/>
              <a:gd name="T59" fmla="*/ 256 h 278"/>
              <a:gd name="T60" fmla="*/ 338 w 360"/>
              <a:gd name="T61" fmla="*/ 256 h 278"/>
              <a:gd name="T62" fmla="*/ 340 w 360"/>
              <a:gd name="T63" fmla="*/ 262 h 278"/>
              <a:gd name="T64" fmla="*/ 340 w 360"/>
              <a:gd name="T65" fmla="*/ 266 h 278"/>
              <a:gd name="T66" fmla="*/ 338 w 360"/>
              <a:gd name="T67" fmla="*/ 268 h 278"/>
              <a:gd name="T68" fmla="*/ 306 w 360"/>
              <a:gd name="T69" fmla="*/ 184 h 278"/>
              <a:gd name="T70" fmla="*/ 310 w 360"/>
              <a:gd name="T71" fmla="*/ 184 h 278"/>
              <a:gd name="T72" fmla="*/ 318 w 360"/>
              <a:gd name="T73" fmla="*/ 178 h 278"/>
              <a:gd name="T74" fmla="*/ 318 w 360"/>
              <a:gd name="T75" fmla="*/ 12 h 278"/>
              <a:gd name="T76" fmla="*/ 318 w 360"/>
              <a:gd name="T77" fmla="*/ 6 h 278"/>
              <a:gd name="T78" fmla="*/ 310 w 360"/>
              <a:gd name="T79" fmla="*/ 0 h 278"/>
              <a:gd name="T80" fmla="*/ 54 w 360"/>
              <a:gd name="T81" fmla="*/ 0 h 278"/>
              <a:gd name="T82" fmla="*/ 50 w 360"/>
              <a:gd name="T83" fmla="*/ 0 h 278"/>
              <a:gd name="T84" fmla="*/ 42 w 360"/>
              <a:gd name="T85" fmla="*/ 6 h 278"/>
              <a:gd name="T86" fmla="*/ 42 w 360"/>
              <a:gd name="T87" fmla="*/ 172 h 278"/>
              <a:gd name="T88" fmla="*/ 42 w 360"/>
              <a:gd name="T89" fmla="*/ 178 h 278"/>
              <a:gd name="T90" fmla="*/ 50 w 360"/>
              <a:gd name="T91" fmla="*/ 184 h 278"/>
              <a:gd name="T92" fmla="*/ 54 w 360"/>
              <a:gd name="T93" fmla="*/ 184 h 278"/>
              <a:gd name="T94" fmla="*/ 294 w 360"/>
              <a:gd name="T95" fmla="*/ 24 h 278"/>
              <a:gd name="T96" fmla="*/ 66 w 360"/>
              <a:gd name="T97" fmla="*/ 160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60" h="278">
                <a:moveTo>
                  <a:pt x="360" y="256"/>
                </a:moveTo>
                <a:lnTo>
                  <a:pt x="360" y="256"/>
                </a:lnTo>
                <a:lnTo>
                  <a:pt x="360" y="252"/>
                </a:lnTo>
                <a:lnTo>
                  <a:pt x="360" y="252"/>
                </a:lnTo>
                <a:lnTo>
                  <a:pt x="358" y="252"/>
                </a:lnTo>
                <a:lnTo>
                  <a:pt x="358" y="252"/>
                </a:lnTo>
                <a:lnTo>
                  <a:pt x="358" y="250"/>
                </a:lnTo>
                <a:lnTo>
                  <a:pt x="318" y="200"/>
                </a:lnTo>
                <a:lnTo>
                  <a:pt x="318" y="200"/>
                </a:lnTo>
                <a:lnTo>
                  <a:pt x="314" y="198"/>
                </a:lnTo>
                <a:lnTo>
                  <a:pt x="310" y="196"/>
                </a:lnTo>
                <a:lnTo>
                  <a:pt x="50" y="196"/>
                </a:lnTo>
                <a:lnTo>
                  <a:pt x="50" y="196"/>
                </a:lnTo>
                <a:lnTo>
                  <a:pt x="46" y="198"/>
                </a:lnTo>
                <a:lnTo>
                  <a:pt x="42" y="200"/>
                </a:lnTo>
                <a:lnTo>
                  <a:pt x="2" y="250"/>
                </a:lnTo>
                <a:lnTo>
                  <a:pt x="2" y="250"/>
                </a:lnTo>
                <a:lnTo>
                  <a:pt x="2" y="252"/>
                </a:lnTo>
                <a:lnTo>
                  <a:pt x="2" y="252"/>
                </a:lnTo>
                <a:lnTo>
                  <a:pt x="0" y="252"/>
                </a:lnTo>
                <a:lnTo>
                  <a:pt x="0" y="252"/>
                </a:lnTo>
                <a:lnTo>
                  <a:pt x="0" y="256"/>
                </a:lnTo>
                <a:lnTo>
                  <a:pt x="0" y="256"/>
                </a:lnTo>
                <a:lnTo>
                  <a:pt x="0" y="256"/>
                </a:lnTo>
                <a:lnTo>
                  <a:pt x="0" y="268"/>
                </a:lnTo>
                <a:lnTo>
                  <a:pt x="0" y="268"/>
                </a:lnTo>
                <a:lnTo>
                  <a:pt x="0" y="272"/>
                </a:lnTo>
                <a:lnTo>
                  <a:pt x="4" y="276"/>
                </a:lnTo>
                <a:lnTo>
                  <a:pt x="6" y="278"/>
                </a:lnTo>
                <a:lnTo>
                  <a:pt x="10" y="278"/>
                </a:lnTo>
                <a:lnTo>
                  <a:pt x="350" y="278"/>
                </a:lnTo>
                <a:lnTo>
                  <a:pt x="350" y="278"/>
                </a:lnTo>
                <a:lnTo>
                  <a:pt x="354" y="278"/>
                </a:lnTo>
                <a:lnTo>
                  <a:pt x="356" y="276"/>
                </a:lnTo>
                <a:lnTo>
                  <a:pt x="360" y="272"/>
                </a:lnTo>
                <a:lnTo>
                  <a:pt x="360" y="268"/>
                </a:lnTo>
                <a:lnTo>
                  <a:pt x="360" y="256"/>
                </a:lnTo>
                <a:lnTo>
                  <a:pt x="360" y="256"/>
                </a:lnTo>
                <a:lnTo>
                  <a:pt x="360" y="256"/>
                </a:lnTo>
                <a:lnTo>
                  <a:pt x="360" y="256"/>
                </a:lnTo>
                <a:close/>
                <a:moveTo>
                  <a:pt x="134" y="254"/>
                </a:moveTo>
                <a:lnTo>
                  <a:pt x="146" y="234"/>
                </a:lnTo>
                <a:lnTo>
                  <a:pt x="214" y="234"/>
                </a:lnTo>
                <a:lnTo>
                  <a:pt x="226" y="254"/>
                </a:lnTo>
                <a:lnTo>
                  <a:pt x="134" y="254"/>
                </a:lnTo>
                <a:close/>
                <a:moveTo>
                  <a:pt x="338" y="268"/>
                </a:moveTo>
                <a:lnTo>
                  <a:pt x="338" y="268"/>
                </a:lnTo>
                <a:lnTo>
                  <a:pt x="334" y="270"/>
                </a:lnTo>
                <a:lnTo>
                  <a:pt x="332" y="270"/>
                </a:lnTo>
                <a:lnTo>
                  <a:pt x="332" y="270"/>
                </a:lnTo>
                <a:lnTo>
                  <a:pt x="326" y="268"/>
                </a:lnTo>
                <a:lnTo>
                  <a:pt x="326" y="268"/>
                </a:lnTo>
                <a:lnTo>
                  <a:pt x="324" y="262"/>
                </a:lnTo>
                <a:lnTo>
                  <a:pt x="324" y="262"/>
                </a:lnTo>
                <a:lnTo>
                  <a:pt x="324" y="260"/>
                </a:lnTo>
                <a:lnTo>
                  <a:pt x="326" y="256"/>
                </a:lnTo>
                <a:lnTo>
                  <a:pt x="326" y="256"/>
                </a:lnTo>
                <a:lnTo>
                  <a:pt x="328" y="256"/>
                </a:lnTo>
                <a:lnTo>
                  <a:pt x="332" y="254"/>
                </a:lnTo>
                <a:lnTo>
                  <a:pt x="334" y="256"/>
                </a:lnTo>
                <a:lnTo>
                  <a:pt x="338" y="256"/>
                </a:lnTo>
                <a:lnTo>
                  <a:pt x="338" y="256"/>
                </a:lnTo>
                <a:lnTo>
                  <a:pt x="340" y="260"/>
                </a:lnTo>
                <a:lnTo>
                  <a:pt x="340" y="262"/>
                </a:lnTo>
                <a:lnTo>
                  <a:pt x="340" y="262"/>
                </a:lnTo>
                <a:lnTo>
                  <a:pt x="340" y="266"/>
                </a:lnTo>
                <a:lnTo>
                  <a:pt x="338" y="268"/>
                </a:lnTo>
                <a:lnTo>
                  <a:pt x="338" y="268"/>
                </a:lnTo>
                <a:close/>
                <a:moveTo>
                  <a:pt x="54" y="184"/>
                </a:moveTo>
                <a:lnTo>
                  <a:pt x="306" y="184"/>
                </a:lnTo>
                <a:lnTo>
                  <a:pt x="306" y="184"/>
                </a:lnTo>
                <a:lnTo>
                  <a:pt x="310" y="184"/>
                </a:lnTo>
                <a:lnTo>
                  <a:pt x="314" y="182"/>
                </a:lnTo>
                <a:lnTo>
                  <a:pt x="318" y="178"/>
                </a:lnTo>
                <a:lnTo>
                  <a:pt x="318" y="172"/>
                </a:lnTo>
                <a:lnTo>
                  <a:pt x="318" y="12"/>
                </a:lnTo>
                <a:lnTo>
                  <a:pt x="318" y="12"/>
                </a:lnTo>
                <a:lnTo>
                  <a:pt x="318" y="6"/>
                </a:lnTo>
                <a:lnTo>
                  <a:pt x="314" y="2"/>
                </a:lnTo>
                <a:lnTo>
                  <a:pt x="310" y="0"/>
                </a:lnTo>
                <a:lnTo>
                  <a:pt x="306" y="0"/>
                </a:lnTo>
                <a:lnTo>
                  <a:pt x="54" y="0"/>
                </a:lnTo>
                <a:lnTo>
                  <a:pt x="54" y="0"/>
                </a:lnTo>
                <a:lnTo>
                  <a:pt x="50" y="0"/>
                </a:lnTo>
                <a:lnTo>
                  <a:pt x="46" y="2"/>
                </a:lnTo>
                <a:lnTo>
                  <a:pt x="42" y="6"/>
                </a:lnTo>
                <a:lnTo>
                  <a:pt x="42" y="12"/>
                </a:lnTo>
                <a:lnTo>
                  <a:pt x="42" y="172"/>
                </a:lnTo>
                <a:lnTo>
                  <a:pt x="42" y="172"/>
                </a:lnTo>
                <a:lnTo>
                  <a:pt x="42" y="178"/>
                </a:lnTo>
                <a:lnTo>
                  <a:pt x="46" y="182"/>
                </a:lnTo>
                <a:lnTo>
                  <a:pt x="50" y="184"/>
                </a:lnTo>
                <a:lnTo>
                  <a:pt x="54" y="184"/>
                </a:lnTo>
                <a:lnTo>
                  <a:pt x="54" y="184"/>
                </a:lnTo>
                <a:close/>
                <a:moveTo>
                  <a:pt x="66" y="24"/>
                </a:moveTo>
                <a:lnTo>
                  <a:pt x="294" y="24"/>
                </a:lnTo>
                <a:lnTo>
                  <a:pt x="294" y="160"/>
                </a:lnTo>
                <a:lnTo>
                  <a:pt x="66" y="160"/>
                </a:lnTo>
                <a:lnTo>
                  <a:pt x="66" y="24"/>
                </a:lnTo>
                <a:close/>
              </a:path>
            </a:pathLst>
          </a:custGeom>
          <a:solidFill>
            <a:schemeClr val="bg1">
              <a:lumMod val="65000"/>
            </a:schemeClr>
          </a:solidFill>
          <a:ln>
            <a:noFill/>
          </a:ln>
          <a:extLst/>
        </p:spPr>
        <p:txBody>
          <a:bodyPr vert="horz" wrap="square" lIns="146304" tIns="73152" rIns="146304" bIns="73152" numCol="1" anchor="t" anchorCtr="0" compatLnSpc="1">
            <a:prstTxWarp prst="textNoShape">
              <a:avLst/>
            </a:prstTxWarp>
          </a:bodyPr>
          <a:lstStyle/>
          <a:p>
            <a:pPr defTabSz="1774436"/>
            <a:endParaRPr lang="en-GB" sz="2400">
              <a:solidFill>
                <a:prstClr val="black"/>
              </a:solidFill>
            </a:endParaRPr>
          </a:p>
        </p:txBody>
      </p:sp>
      <p:sp>
        <p:nvSpPr>
          <p:cNvPr id="203" name="Pil opp og ned 202"/>
          <p:cNvSpPr/>
          <p:nvPr/>
        </p:nvSpPr>
        <p:spPr>
          <a:xfrm rot="16200000">
            <a:off x="8015507" y="8296830"/>
            <a:ext cx="405271" cy="650117"/>
          </a:xfrm>
          <a:prstGeom prst="up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46304" tIns="73152" rIns="146304" bIns="73152" rtlCol="0" anchor="ctr"/>
          <a:lstStyle/>
          <a:p>
            <a:pPr algn="ctr" defTabSz="1774436"/>
            <a:endParaRPr lang="nb-NO" sz="2400">
              <a:solidFill>
                <a:prstClr val="white"/>
              </a:solidFill>
            </a:endParaRPr>
          </a:p>
        </p:txBody>
      </p:sp>
      <p:sp>
        <p:nvSpPr>
          <p:cNvPr id="204" name="TekstSylinder 203"/>
          <p:cNvSpPr txBox="1"/>
          <p:nvPr/>
        </p:nvSpPr>
        <p:spPr>
          <a:xfrm>
            <a:off x="10359816" y="12548595"/>
            <a:ext cx="1582677" cy="517065"/>
          </a:xfrm>
          <a:prstGeom prst="rect">
            <a:avLst/>
          </a:prstGeom>
          <a:noFill/>
        </p:spPr>
        <p:txBody>
          <a:bodyPr wrap="none" lIns="146304" tIns="73152" rIns="146304" bIns="73152" rtlCol="0">
            <a:spAutoFit/>
          </a:bodyPr>
          <a:lstStyle>
            <a:defPPr>
              <a:defRPr lang="nb-NO"/>
            </a:defPPr>
            <a:lvl1pPr>
              <a:defRPr sz="1200">
                <a:solidFill>
                  <a:schemeClr val="tx2"/>
                </a:solidFill>
              </a:defRPr>
            </a:lvl1pPr>
          </a:lstStyle>
          <a:p>
            <a:pPr defTabSz="1774436"/>
            <a:r>
              <a:rPr lang="nb-NO" sz="2400" dirty="0">
                <a:solidFill>
                  <a:srgbClr val="2C4457"/>
                </a:solidFill>
              </a:rPr>
              <a:t>Radiologi</a:t>
            </a:r>
          </a:p>
        </p:txBody>
      </p:sp>
      <p:pic>
        <p:nvPicPr>
          <p:cNvPr id="205" name="Picture 6" descr="http://us.cdn2.123rf.com/168nwm/grynold/grynold1205/grynold120500158/13563456-drawing-of-an-elderly-couple-walking.jpg">
            <a:hlinkClick r:id="rId7"/>
          </p:cNvPr>
          <p:cNvPicPr>
            <a:picLocks noChangeAspect="1" noChangeArrowheads="1"/>
          </p:cNvPicPr>
          <p:nvPr/>
        </p:nvPicPr>
        <p:blipFill>
          <a:blip r:embed="rId8" cstate="print">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402208" y="3489200"/>
            <a:ext cx="997387" cy="1316506"/>
          </a:xfrm>
          <a:prstGeom prst="rect">
            <a:avLst/>
          </a:prstGeom>
          <a:noFill/>
          <a:extLst>
            <a:ext uri="{909E8E84-426E-40DD-AFC4-6F175D3DCCD1}">
              <a14:hiddenFill xmlns:a14="http://schemas.microsoft.com/office/drawing/2010/main">
                <a:solidFill>
                  <a:srgbClr val="FFFFFF"/>
                </a:solidFill>
              </a14:hiddenFill>
            </a:ext>
          </a:extLst>
        </p:spPr>
      </p:pic>
      <p:pic>
        <p:nvPicPr>
          <p:cNvPr id="206" name="Picture 8" descr="https://encrypted-tbn2.gstatic.com/images?q=tbn:ANd9GcRr4ipqOtJWCJ37yRYdZkORfcaT3__Yg7lKPyT3QyqZUNeUXMl3QQ">
            <a:hlinkClick r:id="rId9"/>
          </p:cNvPr>
          <p:cNvPicPr>
            <a:picLocks noChangeAspect="1" noChangeArrowheads="1"/>
          </p:cNvPicPr>
          <p:nvPr/>
        </p:nvPicPr>
        <p:blipFill>
          <a:blip r:embed="rId10" cstate="print">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835235" y="4501218"/>
            <a:ext cx="1905002" cy="1270625"/>
          </a:xfrm>
          <a:prstGeom prst="rect">
            <a:avLst/>
          </a:prstGeom>
          <a:noFill/>
          <a:extLst>
            <a:ext uri="{909E8E84-426E-40DD-AFC4-6F175D3DCCD1}">
              <a14:hiddenFill xmlns:a14="http://schemas.microsoft.com/office/drawing/2010/main">
                <a:solidFill>
                  <a:srgbClr val="FFFFFF"/>
                </a:solidFill>
              </a14:hiddenFill>
            </a:ext>
          </a:extLst>
        </p:spPr>
      </p:pic>
      <p:sp>
        <p:nvSpPr>
          <p:cNvPr id="207" name="TekstSylinder 206"/>
          <p:cNvSpPr txBox="1"/>
          <p:nvPr/>
        </p:nvSpPr>
        <p:spPr>
          <a:xfrm>
            <a:off x="5332890" y="5482432"/>
            <a:ext cx="1837552" cy="517065"/>
          </a:xfrm>
          <a:prstGeom prst="rect">
            <a:avLst/>
          </a:prstGeom>
          <a:noFill/>
        </p:spPr>
        <p:txBody>
          <a:bodyPr wrap="none" lIns="146304" tIns="73152" rIns="146304" bIns="73152" rtlCol="0">
            <a:spAutoFit/>
          </a:bodyPr>
          <a:lstStyle/>
          <a:p>
            <a:pPr defTabSz="1774436"/>
            <a:r>
              <a:rPr lang="nb-NO" sz="2400" dirty="0">
                <a:solidFill>
                  <a:srgbClr val="2C4457"/>
                </a:solidFill>
              </a:rPr>
              <a:t>Innbyggere</a:t>
            </a:r>
          </a:p>
        </p:txBody>
      </p:sp>
      <p:pic>
        <p:nvPicPr>
          <p:cNvPr id="208" name="Picture 5" descr="http://icons.iconarchive.com/icons/icons-land/vista-hardware-devices/256/Home-Server-icon.png">
            <a:hlinkClick r:id="rId11"/>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4247633" y="5136529"/>
            <a:ext cx="869384" cy="812845"/>
          </a:xfrm>
          <a:prstGeom prst="rect">
            <a:avLst/>
          </a:prstGeom>
          <a:noFill/>
          <a:extLst>
            <a:ext uri="{909E8E84-426E-40DD-AFC4-6F175D3DCCD1}">
              <a14:hiddenFill xmlns:a14="http://schemas.microsoft.com/office/drawing/2010/main">
                <a:solidFill>
                  <a:srgbClr val="FFFFFF"/>
                </a:solidFill>
              </a14:hiddenFill>
            </a:ext>
          </a:extLst>
        </p:spPr>
      </p:pic>
      <p:sp>
        <p:nvSpPr>
          <p:cNvPr id="209" name="TekstSylinder 208"/>
          <p:cNvSpPr txBox="1"/>
          <p:nvPr/>
        </p:nvSpPr>
        <p:spPr>
          <a:xfrm>
            <a:off x="15004007" y="5148990"/>
            <a:ext cx="3858939" cy="517065"/>
          </a:xfrm>
          <a:prstGeom prst="rect">
            <a:avLst/>
          </a:prstGeom>
          <a:noFill/>
        </p:spPr>
        <p:txBody>
          <a:bodyPr wrap="none" lIns="146304" tIns="73152" rIns="146304" bIns="73152" rtlCol="0">
            <a:spAutoFit/>
          </a:bodyPr>
          <a:lstStyle>
            <a:defPPr>
              <a:defRPr lang="nb-NO"/>
            </a:defPPr>
            <a:lvl1pPr>
              <a:defRPr sz="1200">
                <a:solidFill>
                  <a:schemeClr val="tx2"/>
                </a:solidFill>
              </a:defRPr>
            </a:lvl1pPr>
          </a:lstStyle>
          <a:p>
            <a:pPr defTabSz="1774436"/>
            <a:r>
              <a:rPr lang="nb-NO" sz="2400" dirty="0">
                <a:solidFill>
                  <a:srgbClr val="2C4457"/>
                </a:solidFill>
              </a:rPr>
              <a:t>Analyselager/datavarehus</a:t>
            </a:r>
          </a:p>
        </p:txBody>
      </p:sp>
      <p:pic>
        <p:nvPicPr>
          <p:cNvPr id="210" name="Picture 5" descr="http://icons.iconarchive.com/icons/icons-land/vista-hardware-devices/256/Home-Server-icon.png">
            <a:hlinkClick r:id="rId11"/>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5006153" y="5966519"/>
            <a:ext cx="1063674" cy="994500"/>
          </a:xfrm>
          <a:prstGeom prst="rect">
            <a:avLst/>
          </a:prstGeom>
          <a:noFill/>
          <a:extLst>
            <a:ext uri="{909E8E84-426E-40DD-AFC4-6F175D3DCCD1}">
              <a14:hiddenFill xmlns:a14="http://schemas.microsoft.com/office/drawing/2010/main">
                <a:solidFill>
                  <a:srgbClr val="FFFFFF"/>
                </a:solidFill>
              </a14:hiddenFill>
            </a:ext>
          </a:extLst>
        </p:spPr>
      </p:pic>
      <p:sp>
        <p:nvSpPr>
          <p:cNvPr id="211" name="TekstSylinder 210"/>
          <p:cNvSpPr txBox="1"/>
          <p:nvPr/>
        </p:nvSpPr>
        <p:spPr>
          <a:xfrm>
            <a:off x="15947763" y="6123915"/>
            <a:ext cx="3061478" cy="886398"/>
          </a:xfrm>
          <a:prstGeom prst="rect">
            <a:avLst/>
          </a:prstGeom>
          <a:noFill/>
        </p:spPr>
        <p:txBody>
          <a:bodyPr wrap="none" lIns="146304" tIns="73152" rIns="146304" bIns="73152" rtlCol="0">
            <a:spAutoFit/>
          </a:bodyPr>
          <a:lstStyle>
            <a:defPPr>
              <a:defRPr lang="nb-NO"/>
            </a:defPPr>
            <a:lvl1pPr>
              <a:defRPr sz="1200">
                <a:solidFill>
                  <a:schemeClr val="tx2"/>
                </a:solidFill>
              </a:defRPr>
            </a:lvl1pPr>
          </a:lstStyle>
          <a:p>
            <a:pPr defTabSz="1774436"/>
            <a:r>
              <a:rPr lang="nb-NO" sz="2400" dirty="0">
                <a:solidFill>
                  <a:srgbClr val="2C4457"/>
                </a:solidFill>
              </a:rPr>
              <a:t>Virksomhetsstyring/ </a:t>
            </a:r>
          </a:p>
          <a:p>
            <a:pPr defTabSz="1774436"/>
            <a:r>
              <a:rPr lang="nb-NO" sz="2400" dirty="0">
                <a:solidFill>
                  <a:srgbClr val="2C4457"/>
                </a:solidFill>
              </a:rPr>
              <a:t>økonomistyring</a:t>
            </a:r>
          </a:p>
        </p:txBody>
      </p:sp>
      <p:pic>
        <p:nvPicPr>
          <p:cNvPr id="212" name="Picture 6"/>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3613885" y="9056214"/>
            <a:ext cx="4497587" cy="272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3" name="Group 96"/>
          <p:cNvGrpSpPr>
            <a:grpSpLocks noChangeAspect="1"/>
          </p:cNvGrpSpPr>
          <p:nvPr/>
        </p:nvGrpSpPr>
        <p:grpSpPr>
          <a:xfrm>
            <a:off x="14764684" y="9795538"/>
            <a:ext cx="975175" cy="911756"/>
            <a:chOff x="4966372" y="2258092"/>
            <a:chExt cx="612000" cy="612000"/>
          </a:xfrm>
        </p:grpSpPr>
        <p:sp>
          <p:nvSpPr>
            <p:cNvPr id="218" name="Oval 249"/>
            <p:cNvSpPr/>
            <p:nvPr/>
          </p:nvSpPr>
          <p:spPr bwMode="ltGray">
            <a:xfrm>
              <a:off x="4966372" y="2258092"/>
              <a:ext cx="612000" cy="612000"/>
            </a:xfrm>
            <a:prstGeom prst="ellipse">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774436"/>
              <a:endParaRPr lang="en-GB" sz="2400" dirty="0" err="1">
                <a:solidFill>
                  <a:prstClr val="white"/>
                </a:solidFill>
                <a:latin typeface="Georgia" pitchFamily="18" charset="0"/>
              </a:endParaRPr>
            </a:p>
          </p:txBody>
        </p:sp>
        <p:sp>
          <p:nvSpPr>
            <p:cNvPr id="219" name="Freeform 4859"/>
            <p:cNvSpPr>
              <a:spLocks noEditPoints="1"/>
            </p:cNvSpPr>
            <p:nvPr/>
          </p:nvSpPr>
          <p:spPr bwMode="auto">
            <a:xfrm>
              <a:off x="5094280" y="2317098"/>
              <a:ext cx="356184" cy="499143"/>
            </a:xfrm>
            <a:custGeom>
              <a:avLst/>
              <a:gdLst>
                <a:gd name="T0" fmla="*/ 184 w 294"/>
                <a:gd name="T1" fmla="*/ 408 h 412"/>
                <a:gd name="T2" fmla="*/ 112 w 294"/>
                <a:gd name="T3" fmla="*/ 410 h 412"/>
                <a:gd name="T4" fmla="*/ 54 w 294"/>
                <a:gd name="T5" fmla="*/ 390 h 412"/>
                <a:gd name="T6" fmla="*/ 0 w 294"/>
                <a:gd name="T7" fmla="*/ 350 h 412"/>
                <a:gd name="T8" fmla="*/ 14 w 294"/>
                <a:gd name="T9" fmla="*/ 202 h 412"/>
                <a:gd name="T10" fmla="*/ 80 w 294"/>
                <a:gd name="T11" fmla="*/ 166 h 412"/>
                <a:gd name="T12" fmla="*/ 74 w 294"/>
                <a:gd name="T13" fmla="*/ 210 h 412"/>
                <a:gd name="T14" fmla="*/ 78 w 294"/>
                <a:gd name="T15" fmla="*/ 240 h 412"/>
                <a:gd name="T16" fmla="*/ 112 w 294"/>
                <a:gd name="T17" fmla="*/ 240 h 412"/>
                <a:gd name="T18" fmla="*/ 114 w 294"/>
                <a:gd name="T19" fmla="*/ 210 h 412"/>
                <a:gd name="T20" fmla="*/ 170 w 294"/>
                <a:gd name="T21" fmla="*/ 166 h 412"/>
                <a:gd name="T22" fmla="*/ 150 w 294"/>
                <a:gd name="T23" fmla="*/ 226 h 412"/>
                <a:gd name="T24" fmla="*/ 122 w 294"/>
                <a:gd name="T25" fmla="*/ 266 h 412"/>
                <a:gd name="T26" fmla="*/ 124 w 294"/>
                <a:gd name="T27" fmla="*/ 340 h 412"/>
                <a:gd name="T28" fmla="*/ 156 w 294"/>
                <a:gd name="T29" fmla="*/ 344 h 412"/>
                <a:gd name="T30" fmla="*/ 162 w 294"/>
                <a:gd name="T31" fmla="*/ 328 h 412"/>
                <a:gd name="T32" fmla="*/ 144 w 294"/>
                <a:gd name="T33" fmla="*/ 276 h 412"/>
                <a:gd name="T34" fmla="*/ 154 w 294"/>
                <a:gd name="T35" fmla="*/ 250 h 412"/>
                <a:gd name="T36" fmla="*/ 180 w 294"/>
                <a:gd name="T37" fmla="*/ 240 h 412"/>
                <a:gd name="T38" fmla="*/ 212 w 294"/>
                <a:gd name="T39" fmla="*/ 256 h 412"/>
                <a:gd name="T40" fmla="*/ 218 w 294"/>
                <a:gd name="T41" fmla="*/ 322 h 412"/>
                <a:gd name="T42" fmla="*/ 200 w 294"/>
                <a:gd name="T43" fmla="*/ 328 h 412"/>
                <a:gd name="T44" fmla="*/ 206 w 294"/>
                <a:gd name="T45" fmla="*/ 344 h 412"/>
                <a:gd name="T46" fmla="*/ 240 w 294"/>
                <a:gd name="T47" fmla="*/ 390 h 412"/>
                <a:gd name="T48" fmla="*/ 294 w 294"/>
                <a:gd name="T49" fmla="*/ 250 h 412"/>
                <a:gd name="T50" fmla="*/ 272 w 294"/>
                <a:gd name="T51" fmla="*/ 192 h 412"/>
                <a:gd name="T52" fmla="*/ 192 w 294"/>
                <a:gd name="T53" fmla="*/ 166 h 412"/>
                <a:gd name="T54" fmla="*/ 202 w 294"/>
                <a:gd name="T55" fmla="*/ 222 h 412"/>
                <a:gd name="T56" fmla="*/ 236 w 294"/>
                <a:gd name="T57" fmla="*/ 256 h 412"/>
                <a:gd name="T58" fmla="*/ 240 w 294"/>
                <a:gd name="T59" fmla="*/ 334 h 412"/>
                <a:gd name="T60" fmla="*/ 92 w 294"/>
                <a:gd name="T61" fmla="*/ 122 h 412"/>
                <a:gd name="T62" fmla="*/ 136 w 294"/>
                <a:gd name="T63" fmla="*/ 146 h 412"/>
                <a:gd name="T64" fmla="*/ 178 w 294"/>
                <a:gd name="T65" fmla="*/ 140 h 412"/>
                <a:gd name="T66" fmla="*/ 214 w 294"/>
                <a:gd name="T67" fmla="*/ 106 h 412"/>
                <a:gd name="T68" fmla="*/ 148 w 294"/>
                <a:gd name="T69" fmla="*/ 84 h 412"/>
                <a:gd name="T70" fmla="*/ 82 w 294"/>
                <a:gd name="T71" fmla="*/ 106 h 412"/>
                <a:gd name="T72" fmla="*/ 148 w 294"/>
                <a:gd name="T73" fmla="*/ 0 h 412"/>
                <a:gd name="T74" fmla="*/ 208 w 294"/>
                <a:gd name="T75" fmla="*/ 32 h 412"/>
                <a:gd name="T76" fmla="*/ 220 w 294"/>
                <a:gd name="T77" fmla="*/ 90 h 412"/>
                <a:gd name="T78" fmla="*/ 148 w 294"/>
                <a:gd name="T79" fmla="*/ 68 h 412"/>
                <a:gd name="T80" fmla="*/ 76 w 294"/>
                <a:gd name="T81" fmla="*/ 90 h 412"/>
                <a:gd name="T82" fmla="*/ 80 w 294"/>
                <a:gd name="T83" fmla="*/ 44 h 412"/>
                <a:gd name="T84" fmla="*/ 132 w 294"/>
                <a:gd name="T85" fmla="*/ 2 h 412"/>
                <a:gd name="T86" fmla="*/ 156 w 294"/>
                <a:gd name="T87" fmla="*/ 18 h 412"/>
                <a:gd name="T88" fmla="*/ 148 w 294"/>
                <a:gd name="T89" fmla="*/ 10 h 412"/>
                <a:gd name="T90" fmla="*/ 140 w 294"/>
                <a:gd name="T91" fmla="*/ 28 h 412"/>
                <a:gd name="T92" fmla="*/ 122 w 294"/>
                <a:gd name="T93" fmla="*/ 34 h 412"/>
                <a:gd name="T94" fmla="*/ 126 w 294"/>
                <a:gd name="T95" fmla="*/ 44 h 412"/>
                <a:gd name="T96" fmla="*/ 140 w 294"/>
                <a:gd name="T97" fmla="*/ 58 h 412"/>
                <a:gd name="T98" fmla="*/ 150 w 294"/>
                <a:gd name="T99" fmla="*/ 62 h 412"/>
                <a:gd name="T100" fmla="*/ 166 w 294"/>
                <a:gd name="T101" fmla="*/ 44 h 412"/>
                <a:gd name="T102" fmla="*/ 174 w 294"/>
                <a:gd name="T103" fmla="*/ 36 h 412"/>
                <a:gd name="T104" fmla="*/ 166 w 294"/>
                <a:gd name="T105" fmla="*/ 28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94" h="412">
                  <a:moveTo>
                    <a:pt x="218" y="344"/>
                  </a:moveTo>
                  <a:lnTo>
                    <a:pt x="218" y="400"/>
                  </a:lnTo>
                  <a:lnTo>
                    <a:pt x="218" y="400"/>
                  </a:lnTo>
                  <a:lnTo>
                    <a:pt x="202" y="404"/>
                  </a:lnTo>
                  <a:lnTo>
                    <a:pt x="184" y="408"/>
                  </a:lnTo>
                  <a:lnTo>
                    <a:pt x="166" y="412"/>
                  </a:lnTo>
                  <a:lnTo>
                    <a:pt x="148" y="412"/>
                  </a:lnTo>
                  <a:lnTo>
                    <a:pt x="148" y="412"/>
                  </a:lnTo>
                  <a:lnTo>
                    <a:pt x="130" y="412"/>
                  </a:lnTo>
                  <a:lnTo>
                    <a:pt x="112" y="410"/>
                  </a:lnTo>
                  <a:lnTo>
                    <a:pt x="94" y="406"/>
                  </a:lnTo>
                  <a:lnTo>
                    <a:pt x="78" y="400"/>
                  </a:lnTo>
                  <a:lnTo>
                    <a:pt x="78" y="264"/>
                  </a:lnTo>
                  <a:lnTo>
                    <a:pt x="54" y="264"/>
                  </a:lnTo>
                  <a:lnTo>
                    <a:pt x="54" y="390"/>
                  </a:lnTo>
                  <a:lnTo>
                    <a:pt x="54" y="390"/>
                  </a:lnTo>
                  <a:lnTo>
                    <a:pt x="40" y="382"/>
                  </a:lnTo>
                  <a:lnTo>
                    <a:pt x="26" y="372"/>
                  </a:lnTo>
                  <a:lnTo>
                    <a:pt x="12" y="362"/>
                  </a:lnTo>
                  <a:lnTo>
                    <a:pt x="0" y="350"/>
                  </a:lnTo>
                  <a:lnTo>
                    <a:pt x="0" y="248"/>
                  </a:lnTo>
                  <a:lnTo>
                    <a:pt x="0" y="248"/>
                  </a:lnTo>
                  <a:lnTo>
                    <a:pt x="2" y="232"/>
                  </a:lnTo>
                  <a:lnTo>
                    <a:pt x="6" y="216"/>
                  </a:lnTo>
                  <a:lnTo>
                    <a:pt x="14" y="202"/>
                  </a:lnTo>
                  <a:lnTo>
                    <a:pt x="24" y="190"/>
                  </a:lnTo>
                  <a:lnTo>
                    <a:pt x="36" y="180"/>
                  </a:lnTo>
                  <a:lnTo>
                    <a:pt x="48" y="172"/>
                  </a:lnTo>
                  <a:lnTo>
                    <a:pt x="64" y="168"/>
                  </a:lnTo>
                  <a:lnTo>
                    <a:pt x="80" y="166"/>
                  </a:lnTo>
                  <a:lnTo>
                    <a:pt x="84" y="166"/>
                  </a:lnTo>
                  <a:lnTo>
                    <a:pt x="84" y="200"/>
                  </a:lnTo>
                  <a:lnTo>
                    <a:pt x="84" y="200"/>
                  </a:lnTo>
                  <a:lnTo>
                    <a:pt x="78" y="204"/>
                  </a:lnTo>
                  <a:lnTo>
                    <a:pt x="74" y="210"/>
                  </a:lnTo>
                  <a:lnTo>
                    <a:pt x="72" y="216"/>
                  </a:lnTo>
                  <a:lnTo>
                    <a:pt x="70" y="222"/>
                  </a:lnTo>
                  <a:lnTo>
                    <a:pt x="70" y="222"/>
                  </a:lnTo>
                  <a:lnTo>
                    <a:pt x="72" y="232"/>
                  </a:lnTo>
                  <a:lnTo>
                    <a:pt x="78" y="240"/>
                  </a:lnTo>
                  <a:lnTo>
                    <a:pt x="84" y="246"/>
                  </a:lnTo>
                  <a:lnTo>
                    <a:pt x="94" y="248"/>
                  </a:lnTo>
                  <a:lnTo>
                    <a:pt x="94" y="248"/>
                  </a:lnTo>
                  <a:lnTo>
                    <a:pt x="104" y="246"/>
                  </a:lnTo>
                  <a:lnTo>
                    <a:pt x="112" y="240"/>
                  </a:lnTo>
                  <a:lnTo>
                    <a:pt x="116" y="232"/>
                  </a:lnTo>
                  <a:lnTo>
                    <a:pt x="118" y="222"/>
                  </a:lnTo>
                  <a:lnTo>
                    <a:pt x="118" y="222"/>
                  </a:lnTo>
                  <a:lnTo>
                    <a:pt x="118" y="216"/>
                  </a:lnTo>
                  <a:lnTo>
                    <a:pt x="114" y="210"/>
                  </a:lnTo>
                  <a:lnTo>
                    <a:pt x="110" y="204"/>
                  </a:lnTo>
                  <a:lnTo>
                    <a:pt x="104" y="200"/>
                  </a:lnTo>
                  <a:lnTo>
                    <a:pt x="104" y="166"/>
                  </a:lnTo>
                  <a:lnTo>
                    <a:pt x="170" y="166"/>
                  </a:lnTo>
                  <a:lnTo>
                    <a:pt x="170" y="166"/>
                  </a:lnTo>
                  <a:lnTo>
                    <a:pt x="170" y="168"/>
                  </a:lnTo>
                  <a:lnTo>
                    <a:pt x="170" y="218"/>
                  </a:lnTo>
                  <a:lnTo>
                    <a:pt x="170" y="218"/>
                  </a:lnTo>
                  <a:lnTo>
                    <a:pt x="160" y="222"/>
                  </a:lnTo>
                  <a:lnTo>
                    <a:pt x="150" y="226"/>
                  </a:lnTo>
                  <a:lnTo>
                    <a:pt x="142" y="232"/>
                  </a:lnTo>
                  <a:lnTo>
                    <a:pt x="136" y="238"/>
                  </a:lnTo>
                  <a:lnTo>
                    <a:pt x="130" y="248"/>
                  </a:lnTo>
                  <a:lnTo>
                    <a:pt x="126" y="256"/>
                  </a:lnTo>
                  <a:lnTo>
                    <a:pt x="122" y="266"/>
                  </a:lnTo>
                  <a:lnTo>
                    <a:pt x="122" y="276"/>
                  </a:lnTo>
                  <a:lnTo>
                    <a:pt x="122" y="332"/>
                  </a:lnTo>
                  <a:lnTo>
                    <a:pt x="122" y="332"/>
                  </a:lnTo>
                  <a:lnTo>
                    <a:pt x="122" y="338"/>
                  </a:lnTo>
                  <a:lnTo>
                    <a:pt x="124" y="340"/>
                  </a:lnTo>
                  <a:lnTo>
                    <a:pt x="128" y="344"/>
                  </a:lnTo>
                  <a:lnTo>
                    <a:pt x="132" y="344"/>
                  </a:lnTo>
                  <a:lnTo>
                    <a:pt x="152" y="344"/>
                  </a:lnTo>
                  <a:lnTo>
                    <a:pt x="152" y="344"/>
                  </a:lnTo>
                  <a:lnTo>
                    <a:pt x="156" y="344"/>
                  </a:lnTo>
                  <a:lnTo>
                    <a:pt x="160" y="340"/>
                  </a:lnTo>
                  <a:lnTo>
                    <a:pt x="162" y="338"/>
                  </a:lnTo>
                  <a:lnTo>
                    <a:pt x="164" y="332"/>
                  </a:lnTo>
                  <a:lnTo>
                    <a:pt x="164" y="332"/>
                  </a:lnTo>
                  <a:lnTo>
                    <a:pt x="162" y="328"/>
                  </a:lnTo>
                  <a:lnTo>
                    <a:pt x="160" y="326"/>
                  </a:lnTo>
                  <a:lnTo>
                    <a:pt x="156" y="322"/>
                  </a:lnTo>
                  <a:lnTo>
                    <a:pt x="152" y="322"/>
                  </a:lnTo>
                  <a:lnTo>
                    <a:pt x="144" y="322"/>
                  </a:lnTo>
                  <a:lnTo>
                    <a:pt x="144" y="276"/>
                  </a:lnTo>
                  <a:lnTo>
                    <a:pt x="144" y="276"/>
                  </a:lnTo>
                  <a:lnTo>
                    <a:pt x="144" y="270"/>
                  </a:lnTo>
                  <a:lnTo>
                    <a:pt x="146" y="262"/>
                  </a:lnTo>
                  <a:lnTo>
                    <a:pt x="150" y="256"/>
                  </a:lnTo>
                  <a:lnTo>
                    <a:pt x="154" y="250"/>
                  </a:lnTo>
                  <a:lnTo>
                    <a:pt x="160" y="246"/>
                  </a:lnTo>
                  <a:lnTo>
                    <a:pt x="166" y="242"/>
                  </a:lnTo>
                  <a:lnTo>
                    <a:pt x="174" y="240"/>
                  </a:lnTo>
                  <a:lnTo>
                    <a:pt x="180" y="240"/>
                  </a:lnTo>
                  <a:lnTo>
                    <a:pt x="180" y="240"/>
                  </a:lnTo>
                  <a:lnTo>
                    <a:pt x="188" y="240"/>
                  </a:lnTo>
                  <a:lnTo>
                    <a:pt x="196" y="242"/>
                  </a:lnTo>
                  <a:lnTo>
                    <a:pt x="202" y="246"/>
                  </a:lnTo>
                  <a:lnTo>
                    <a:pt x="208" y="250"/>
                  </a:lnTo>
                  <a:lnTo>
                    <a:pt x="212" y="256"/>
                  </a:lnTo>
                  <a:lnTo>
                    <a:pt x="216" y="262"/>
                  </a:lnTo>
                  <a:lnTo>
                    <a:pt x="218" y="270"/>
                  </a:lnTo>
                  <a:lnTo>
                    <a:pt x="218" y="276"/>
                  </a:lnTo>
                  <a:lnTo>
                    <a:pt x="218" y="278"/>
                  </a:lnTo>
                  <a:lnTo>
                    <a:pt x="218" y="322"/>
                  </a:lnTo>
                  <a:lnTo>
                    <a:pt x="210" y="322"/>
                  </a:lnTo>
                  <a:lnTo>
                    <a:pt x="210" y="322"/>
                  </a:lnTo>
                  <a:lnTo>
                    <a:pt x="206" y="322"/>
                  </a:lnTo>
                  <a:lnTo>
                    <a:pt x="202" y="326"/>
                  </a:lnTo>
                  <a:lnTo>
                    <a:pt x="200" y="328"/>
                  </a:lnTo>
                  <a:lnTo>
                    <a:pt x="198" y="332"/>
                  </a:lnTo>
                  <a:lnTo>
                    <a:pt x="198" y="332"/>
                  </a:lnTo>
                  <a:lnTo>
                    <a:pt x="200" y="338"/>
                  </a:lnTo>
                  <a:lnTo>
                    <a:pt x="202" y="340"/>
                  </a:lnTo>
                  <a:lnTo>
                    <a:pt x="206" y="344"/>
                  </a:lnTo>
                  <a:lnTo>
                    <a:pt x="210" y="344"/>
                  </a:lnTo>
                  <a:lnTo>
                    <a:pt x="218" y="344"/>
                  </a:lnTo>
                  <a:close/>
                  <a:moveTo>
                    <a:pt x="240" y="334"/>
                  </a:moveTo>
                  <a:lnTo>
                    <a:pt x="240" y="390"/>
                  </a:lnTo>
                  <a:lnTo>
                    <a:pt x="240" y="390"/>
                  </a:lnTo>
                  <a:lnTo>
                    <a:pt x="254" y="382"/>
                  </a:lnTo>
                  <a:lnTo>
                    <a:pt x="270" y="372"/>
                  </a:lnTo>
                  <a:lnTo>
                    <a:pt x="282" y="362"/>
                  </a:lnTo>
                  <a:lnTo>
                    <a:pt x="294" y="350"/>
                  </a:lnTo>
                  <a:lnTo>
                    <a:pt x="294" y="250"/>
                  </a:lnTo>
                  <a:lnTo>
                    <a:pt x="294" y="250"/>
                  </a:lnTo>
                  <a:lnTo>
                    <a:pt x="294" y="234"/>
                  </a:lnTo>
                  <a:lnTo>
                    <a:pt x="288" y="218"/>
                  </a:lnTo>
                  <a:lnTo>
                    <a:pt x="282" y="204"/>
                  </a:lnTo>
                  <a:lnTo>
                    <a:pt x="272" y="192"/>
                  </a:lnTo>
                  <a:lnTo>
                    <a:pt x="260" y="182"/>
                  </a:lnTo>
                  <a:lnTo>
                    <a:pt x="246" y="174"/>
                  </a:lnTo>
                  <a:lnTo>
                    <a:pt x="230" y="168"/>
                  </a:lnTo>
                  <a:lnTo>
                    <a:pt x="214" y="166"/>
                  </a:lnTo>
                  <a:lnTo>
                    <a:pt x="192" y="166"/>
                  </a:lnTo>
                  <a:lnTo>
                    <a:pt x="192" y="166"/>
                  </a:lnTo>
                  <a:lnTo>
                    <a:pt x="192" y="168"/>
                  </a:lnTo>
                  <a:lnTo>
                    <a:pt x="192" y="218"/>
                  </a:lnTo>
                  <a:lnTo>
                    <a:pt x="192" y="218"/>
                  </a:lnTo>
                  <a:lnTo>
                    <a:pt x="202" y="222"/>
                  </a:lnTo>
                  <a:lnTo>
                    <a:pt x="212" y="226"/>
                  </a:lnTo>
                  <a:lnTo>
                    <a:pt x="220" y="232"/>
                  </a:lnTo>
                  <a:lnTo>
                    <a:pt x="226" y="238"/>
                  </a:lnTo>
                  <a:lnTo>
                    <a:pt x="232" y="248"/>
                  </a:lnTo>
                  <a:lnTo>
                    <a:pt x="236" y="256"/>
                  </a:lnTo>
                  <a:lnTo>
                    <a:pt x="240" y="266"/>
                  </a:lnTo>
                  <a:lnTo>
                    <a:pt x="240" y="276"/>
                  </a:lnTo>
                  <a:lnTo>
                    <a:pt x="240" y="332"/>
                  </a:lnTo>
                  <a:lnTo>
                    <a:pt x="240" y="332"/>
                  </a:lnTo>
                  <a:lnTo>
                    <a:pt x="240" y="334"/>
                  </a:lnTo>
                  <a:lnTo>
                    <a:pt x="240" y="334"/>
                  </a:lnTo>
                  <a:close/>
                  <a:moveTo>
                    <a:pt x="82" y="106"/>
                  </a:moveTo>
                  <a:lnTo>
                    <a:pt x="82" y="106"/>
                  </a:lnTo>
                  <a:lnTo>
                    <a:pt x="86" y="116"/>
                  </a:lnTo>
                  <a:lnTo>
                    <a:pt x="92" y="122"/>
                  </a:lnTo>
                  <a:lnTo>
                    <a:pt x="100" y="130"/>
                  </a:lnTo>
                  <a:lnTo>
                    <a:pt x="108" y="136"/>
                  </a:lnTo>
                  <a:lnTo>
                    <a:pt x="118" y="140"/>
                  </a:lnTo>
                  <a:lnTo>
                    <a:pt x="126" y="144"/>
                  </a:lnTo>
                  <a:lnTo>
                    <a:pt x="136" y="146"/>
                  </a:lnTo>
                  <a:lnTo>
                    <a:pt x="148" y="148"/>
                  </a:lnTo>
                  <a:lnTo>
                    <a:pt x="148" y="148"/>
                  </a:lnTo>
                  <a:lnTo>
                    <a:pt x="158" y="146"/>
                  </a:lnTo>
                  <a:lnTo>
                    <a:pt x="168" y="144"/>
                  </a:lnTo>
                  <a:lnTo>
                    <a:pt x="178" y="140"/>
                  </a:lnTo>
                  <a:lnTo>
                    <a:pt x="186" y="136"/>
                  </a:lnTo>
                  <a:lnTo>
                    <a:pt x="196" y="130"/>
                  </a:lnTo>
                  <a:lnTo>
                    <a:pt x="202" y="122"/>
                  </a:lnTo>
                  <a:lnTo>
                    <a:pt x="208" y="116"/>
                  </a:lnTo>
                  <a:lnTo>
                    <a:pt x="214" y="106"/>
                  </a:lnTo>
                  <a:lnTo>
                    <a:pt x="214" y="106"/>
                  </a:lnTo>
                  <a:lnTo>
                    <a:pt x="200" y="96"/>
                  </a:lnTo>
                  <a:lnTo>
                    <a:pt x="184" y="90"/>
                  </a:lnTo>
                  <a:lnTo>
                    <a:pt x="166" y="84"/>
                  </a:lnTo>
                  <a:lnTo>
                    <a:pt x="148" y="84"/>
                  </a:lnTo>
                  <a:lnTo>
                    <a:pt x="148" y="84"/>
                  </a:lnTo>
                  <a:lnTo>
                    <a:pt x="130" y="84"/>
                  </a:lnTo>
                  <a:lnTo>
                    <a:pt x="112" y="90"/>
                  </a:lnTo>
                  <a:lnTo>
                    <a:pt x="96" y="96"/>
                  </a:lnTo>
                  <a:lnTo>
                    <a:pt x="82" y="106"/>
                  </a:lnTo>
                  <a:lnTo>
                    <a:pt x="82" y="106"/>
                  </a:lnTo>
                  <a:close/>
                  <a:moveTo>
                    <a:pt x="148" y="0"/>
                  </a:moveTo>
                  <a:lnTo>
                    <a:pt x="148" y="0"/>
                  </a:lnTo>
                  <a:lnTo>
                    <a:pt x="148" y="0"/>
                  </a:lnTo>
                  <a:lnTo>
                    <a:pt x="148" y="0"/>
                  </a:lnTo>
                  <a:lnTo>
                    <a:pt x="162" y="2"/>
                  </a:lnTo>
                  <a:lnTo>
                    <a:pt x="176" y="6"/>
                  </a:lnTo>
                  <a:lnTo>
                    <a:pt x="190" y="12"/>
                  </a:lnTo>
                  <a:lnTo>
                    <a:pt x="200" y="22"/>
                  </a:lnTo>
                  <a:lnTo>
                    <a:pt x="208" y="32"/>
                  </a:lnTo>
                  <a:lnTo>
                    <a:pt x="216" y="44"/>
                  </a:lnTo>
                  <a:lnTo>
                    <a:pt x="220" y="58"/>
                  </a:lnTo>
                  <a:lnTo>
                    <a:pt x="222" y="74"/>
                  </a:lnTo>
                  <a:lnTo>
                    <a:pt x="222" y="74"/>
                  </a:lnTo>
                  <a:lnTo>
                    <a:pt x="220" y="90"/>
                  </a:lnTo>
                  <a:lnTo>
                    <a:pt x="220" y="90"/>
                  </a:lnTo>
                  <a:lnTo>
                    <a:pt x="204" y="80"/>
                  </a:lnTo>
                  <a:lnTo>
                    <a:pt x="186" y="74"/>
                  </a:lnTo>
                  <a:lnTo>
                    <a:pt x="168" y="68"/>
                  </a:lnTo>
                  <a:lnTo>
                    <a:pt x="148" y="68"/>
                  </a:lnTo>
                  <a:lnTo>
                    <a:pt x="148" y="68"/>
                  </a:lnTo>
                  <a:lnTo>
                    <a:pt x="128" y="68"/>
                  </a:lnTo>
                  <a:lnTo>
                    <a:pt x="110" y="74"/>
                  </a:lnTo>
                  <a:lnTo>
                    <a:pt x="92" y="80"/>
                  </a:lnTo>
                  <a:lnTo>
                    <a:pt x="76" y="90"/>
                  </a:lnTo>
                  <a:lnTo>
                    <a:pt x="76" y="90"/>
                  </a:lnTo>
                  <a:lnTo>
                    <a:pt x="74" y="74"/>
                  </a:lnTo>
                  <a:lnTo>
                    <a:pt x="74" y="74"/>
                  </a:lnTo>
                  <a:lnTo>
                    <a:pt x="76" y="58"/>
                  </a:lnTo>
                  <a:lnTo>
                    <a:pt x="80" y="44"/>
                  </a:lnTo>
                  <a:lnTo>
                    <a:pt x="86" y="32"/>
                  </a:lnTo>
                  <a:lnTo>
                    <a:pt x="96" y="22"/>
                  </a:lnTo>
                  <a:lnTo>
                    <a:pt x="106" y="12"/>
                  </a:lnTo>
                  <a:lnTo>
                    <a:pt x="118" y="6"/>
                  </a:lnTo>
                  <a:lnTo>
                    <a:pt x="132" y="2"/>
                  </a:lnTo>
                  <a:lnTo>
                    <a:pt x="148" y="0"/>
                  </a:lnTo>
                  <a:lnTo>
                    <a:pt x="148" y="0"/>
                  </a:lnTo>
                  <a:close/>
                  <a:moveTo>
                    <a:pt x="156" y="28"/>
                  </a:moveTo>
                  <a:lnTo>
                    <a:pt x="156" y="18"/>
                  </a:lnTo>
                  <a:lnTo>
                    <a:pt x="156" y="18"/>
                  </a:lnTo>
                  <a:lnTo>
                    <a:pt x="154" y="16"/>
                  </a:lnTo>
                  <a:lnTo>
                    <a:pt x="152" y="12"/>
                  </a:lnTo>
                  <a:lnTo>
                    <a:pt x="150" y="10"/>
                  </a:lnTo>
                  <a:lnTo>
                    <a:pt x="148" y="10"/>
                  </a:lnTo>
                  <a:lnTo>
                    <a:pt x="148" y="10"/>
                  </a:lnTo>
                  <a:lnTo>
                    <a:pt x="144" y="10"/>
                  </a:lnTo>
                  <a:lnTo>
                    <a:pt x="142" y="12"/>
                  </a:lnTo>
                  <a:lnTo>
                    <a:pt x="140" y="16"/>
                  </a:lnTo>
                  <a:lnTo>
                    <a:pt x="140" y="18"/>
                  </a:lnTo>
                  <a:lnTo>
                    <a:pt x="140" y="28"/>
                  </a:lnTo>
                  <a:lnTo>
                    <a:pt x="130" y="28"/>
                  </a:lnTo>
                  <a:lnTo>
                    <a:pt x="130" y="28"/>
                  </a:lnTo>
                  <a:lnTo>
                    <a:pt x="126" y="28"/>
                  </a:lnTo>
                  <a:lnTo>
                    <a:pt x="124" y="30"/>
                  </a:lnTo>
                  <a:lnTo>
                    <a:pt x="122" y="34"/>
                  </a:lnTo>
                  <a:lnTo>
                    <a:pt x="122" y="36"/>
                  </a:lnTo>
                  <a:lnTo>
                    <a:pt x="122" y="36"/>
                  </a:lnTo>
                  <a:lnTo>
                    <a:pt x="122" y="40"/>
                  </a:lnTo>
                  <a:lnTo>
                    <a:pt x="124" y="42"/>
                  </a:lnTo>
                  <a:lnTo>
                    <a:pt x="126" y="44"/>
                  </a:lnTo>
                  <a:lnTo>
                    <a:pt x="130" y="44"/>
                  </a:lnTo>
                  <a:lnTo>
                    <a:pt x="140" y="44"/>
                  </a:lnTo>
                  <a:lnTo>
                    <a:pt x="140" y="54"/>
                  </a:lnTo>
                  <a:lnTo>
                    <a:pt x="140" y="54"/>
                  </a:lnTo>
                  <a:lnTo>
                    <a:pt x="140" y="58"/>
                  </a:lnTo>
                  <a:lnTo>
                    <a:pt x="142" y="60"/>
                  </a:lnTo>
                  <a:lnTo>
                    <a:pt x="144" y="62"/>
                  </a:lnTo>
                  <a:lnTo>
                    <a:pt x="148" y="62"/>
                  </a:lnTo>
                  <a:lnTo>
                    <a:pt x="148" y="62"/>
                  </a:lnTo>
                  <a:lnTo>
                    <a:pt x="150" y="62"/>
                  </a:lnTo>
                  <a:lnTo>
                    <a:pt x="152" y="60"/>
                  </a:lnTo>
                  <a:lnTo>
                    <a:pt x="154" y="58"/>
                  </a:lnTo>
                  <a:lnTo>
                    <a:pt x="156" y="54"/>
                  </a:lnTo>
                  <a:lnTo>
                    <a:pt x="156" y="44"/>
                  </a:lnTo>
                  <a:lnTo>
                    <a:pt x="166" y="44"/>
                  </a:lnTo>
                  <a:lnTo>
                    <a:pt x="166" y="44"/>
                  </a:lnTo>
                  <a:lnTo>
                    <a:pt x="168" y="44"/>
                  </a:lnTo>
                  <a:lnTo>
                    <a:pt x="170" y="42"/>
                  </a:lnTo>
                  <a:lnTo>
                    <a:pt x="172" y="40"/>
                  </a:lnTo>
                  <a:lnTo>
                    <a:pt x="174" y="36"/>
                  </a:lnTo>
                  <a:lnTo>
                    <a:pt x="174" y="36"/>
                  </a:lnTo>
                  <a:lnTo>
                    <a:pt x="172" y="34"/>
                  </a:lnTo>
                  <a:lnTo>
                    <a:pt x="170" y="30"/>
                  </a:lnTo>
                  <a:lnTo>
                    <a:pt x="168" y="28"/>
                  </a:lnTo>
                  <a:lnTo>
                    <a:pt x="166" y="28"/>
                  </a:lnTo>
                  <a:lnTo>
                    <a:pt x="156" y="28"/>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774436"/>
              <a:endParaRPr lang="en-GB" sz="2400">
                <a:solidFill>
                  <a:prstClr val="black"/>
                </a:solidFill>
              </a:endParaRPr>
            </a:p>
          </p:txBody>
        </p:sp>
      </p:grpSp>
      <p:sp>
        <p:nvSpPr>
          <p:cNvPr id="214" name="TekstSylinder 213"/>
          <p:cNvSpPr txBox="1"/>
          <p:nvPr/>
        </p:nvSpPr>
        <p:spPr>
          <a:xfrm rot="480000">
            <a:off x="9350685" y="4346483"/>
            <a:ext cx="4816590" cy="1577750"/>
          </a:xfrm>
          <a:prstGeom prst="rect">
            <a:avLst/>
          </a:prstGeom>
          <a:noFill/>
        </p:spPr>
        <p:txBody>
          <a:bodyPr wrap="none" lIns="146304" tIns="73152" rIns="146304" bIns="73152" rtlCol="0">
            <a:prstTxWarp prst="textArchUp">
              <a:avLst>
                <a:gd name="adj" fmla="val 12373303"/>
              </a:avLst>
            </a:prstTxWarp>
            <a:spAutoFit/>
          </a:bodyPr>
          <a:lstStyle/>
          <a:p>
            <a:pPr algn="ctr" defTabSz="1774436"/>
            <a:r>
              <a:rPr lang="nb-NO" sz="2400" dirty="0" smtClean="0">
                <a:solidFill>
                  <a:prstClr val="black"/>
                </a:solidFill>
              </a:rPr>
              <a:t>Samhandling</a:t>
            </a:r>
            <a:endParaRPr lang="nb-NO" sz="2400" dirty="0">
              <a:solidFill>
                <a:prstClr val="black"/>
              </a:solidFill>
            </a:endParaRPr>
          </a:p>
        </p:txBody>
      </p:sp>
      <p:pic>
        <p:nvPicPr>
          <p:cNvPr id="215" name="Picture 5" descr="http://icons.iconarchive.com/icons/icons-land/vista-hardware-devices/256/Home-Server-icon.png">
            <a:hlinkClick r:id="rId11"/>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5006153" y="7125927"/>
            <a:ext cx="1063674" cy="994500"/>
          </a:xfrm>
          <a:prstGeom prst="rect">
            <a:avLst/>
          </a:prstGeom>
          <a:noFill/>
          <a:extLst>
            <a:ext uri="{909E8E84-426E-40DD-AFC4-6F175D3DCCD1}">
              <a14:hiddenFill xmlns:a14="http://schemas.microsoft.com/office/drawing/2010/main">
                <a:solidFill>
                  <a:srgbClr val="FFFFFF"/>
                </a:solidFill>
              </a14:hiddenFill>
            </a:ext>
          </a:extLst>
        </p:spPr>
      </p:pic>
      <p:sp>
        <p:nvSpPr>
          <p:cNvPr id="216" name="TekstSylinder 215"/>
          <p:cNvSpPr txBox="1"/>
          <p:nvPr/>
        </p:nvSpPr>
        <p:spPr>
          <a:xfrm>
            <a:off x="15927037" y="7291441"/>
            <a:ext cx="2212654" cy="886398"/>
          </a:xfrm>
          <a:prstGeom prst="rect">
            <a:avLst/>
          </a:prstGeom>
          <a:noFill/>
        </p:spPr>
        <p:txBody>
          <a:bodyPr wrap="none" lIns="146304" tIns="73152" rIns="146304" bIns="73152" rtlCol="0">
            <a:spAutoFit/>
          </a:bodyPr>
          <a:lstStyle>
            <a:defPPr>
              <a:defRPr lang="nb-NO"/>
            </a:defPPr>
            <a:lvl1pPr>
              <a:defRPr sz="1200">
                <a:solidFill>
                  <a:schemeClr val="tx2"/>
                </a:solidFill>
              </a:defRPr>
            </a:lvl1pPr>
          </a:lstStyle>
          <a:p>
            <a:pPr defTabSz="1774436"/>
            <a:r>
              <a:rPr lang="nb-NO" sz="2400" dirty="0">
                <a:solidFill>
                  <a:srgbClr val="2C4457"/>
                </a:solidFill>
              </a:rPr>
              <a:t>Logistikk og</a:t>
            </a:r>
          </a:p>
          <a:p>
            <a:pPr defTabSz="1774436"/>
            <a:r>
              <a:rPr lang="nb-NO" sz="2400" dirty="0">
                <a:solidFill>
                  <a:srgbClr val="2C4457"/>
                </a:solidFill>
              </a:rPr>
              <a:t>ressursstyring</a:t>
            </a:r>
          </a:p>
        </p:txBody>
      </p:sp>
      <p:pic>
        <p:nvPicPr>
          <p:cNvPr id="217" name="Picture 10" descr="https://www.keyscriptsllc.com/wp-content/uploads/2014/08/radiologyIcon.jpg">
            <a:hlinkClick r:id="rId15"/>
          </p:cNvPr>
          <p:cNvPicPr>
            <a:picLocks noChangeAspect="1" noChangeArrowheads="1"/>
          </p:cNvPicPr>
          <p:nvPr/>
        </p:nvPicPr>
        <p:blipFill>
          <a:blip r:embed="rId16"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775607" y="11647204"/>
            <a:ext cx="1203062" cy="1046849"/>
          </a:xfrm>
          <a:prstGeom prst="rect">
            <a:avLst/>
          </a:prstGeom>
          <a:noFill/>
          <a:extLst>
            <a:ext uri="{909E8E84-426E-40DD-AFC4-6F175D3DCCD1}">
              <a14:hiddenFill xmlns:a14="http://schemas.microsoft.com/office/drawing/2010/main">
                <a:solidFill>
                  <a:srgbClr val="FFFFFF"/>
                </a:solidFill>
              </a14:hiddenFill>
            </a:ext>
          </a:extLst>
        </p:spPr>
      </p:pic>
      <p:sp>
        <p:nvSpPr>
          <p:cNvPr id="172" name="TekstSylinder 171"/>
          <p:cNvSpPr txBox="1"/>
          <p:nvPr/>
        </p:nvSpPr>
        <p:spPr>
          <a:xfrm>
            <a:off x="7825114" y="3009676"/>
            <a:ext cx="1425584" cy="517064"/>
          </a:xfrm>
          <a:prstGeom prst="rect">
            <a:avLst/>
          </a:prstGeom>
          <a:noFill/>
        </p:spPr>
        <p:txBody>
          <a:bodyPr wrap="none" lIns="146304" tIns="73152" rIns="146304" bIns="73152" rtlCol="0">
            <a:spAutoFit/>
          </a:bodyPr>
          <a:lstStyle/>
          <a:p>
            <a:pPr defTabSz="1774436"/>
            <a:r>
              <a:rPr lang="nb-NO" sz="2400" dirty="0" err="1">
                <a:solidFill>
                  <a:srgbClr val="2C4457"/>
                </a:solidFill>
              </a:rPr>
              <a:t>mHelse</a:t>
            </a:r>
            <a:r>
              <a:rPr lang="nb-NO" sz="2400" dirty="0">
                <a:solidFill>
                  <a:srgbClr val="2C4457"/>
                </a:solidFill>
              </a:rPr>
              <a:t> </a:t>
            </a:r>
          </a:p>
        </p:txBody>
      </p:sp>
      <p:sp>
        <p:nvSpPr>
          <p:cNvPr id="59" name="TekstSylinder 58"/>
          <p:cNvSpPr txBox="1"/>
          <p:nvPr/>
        </p:nvSpPr>
        <p:spPr>
          <a:xfrm rot="3231863">
            <a:off x="11351455" y="6464299"/>
            <a:ext cx="4816590" cy="884730"/>
          </a:xfrm>
          <a:prstGeom prst="rect">
            <a:avLst/>
          </a:prstGeom>
          <a:noFill/>
        </p:spPr>
        <p:txBody>
          <a:bodyPr wrap="none" lIns="146304" tIns="73152" rIns="146304" bIns="73152" rtlCol="0">
            <a:prstTxWarp prst="textArchUp">
              <a:avLst>
                <a:gd name="adj" fmla="val 12146033"/>
              </a:avLst>
            </a:prstTxWarp>
            <a:spAutoFit/>
          </a:bodyPr>
          <a:lstStyle/>
          <a:p>
            <a:pPr algn="ctr" defTabSz="1774436"/>
            <a:r>
              <a:rPr lang="nb-NO" sz="2400" dirty="0" smtClean="0">
                <a:solidFill>
                  <a:prstClr val="black"/>
                </a:solidFill>
              </a:rPr>
              <a:t>Analyse og styring</a:t>
            </a:r>
            <a:endParaRPr lang="nb-NO" sz="2400" dirty="0">
              <a:solidFill>
                <a:prstClr val="black"/>
              </a:solidFill>
            </a:endParaRPr>
          </a:p>
        </p:txBody>
      </p:sp>
      <p:sp>
        <p:nvSpPr>
          <p:cNvPr id="60" name="Rektangel 40"/>
          <p:cNvSpPr/>
          <p:nvPr/>
        </p:nvSpPr>
        <p:spPr>
          <a:xfrm>
            <a:off x="11759973" y="2245110"/>
            <a:ext cx="4060920" cy="886397"/>
          </a:xfrm>
          <a:prstGeom prst="rect">
            <a:avLst/>
          </a:prstGeom>
          <a:noFill/>
        </p:spPr>
        <p:txBody>
          <a:bodyPr wrap="none" lIns="146304" tIns="73152" rIns="146304" bIns="73152" rtlCol="0">
            <a:spAutoFit/>
          </a:bodyPr>
          <a:lstStyle/>
          <a:p>
            <a:pPr defTabSz="1774436"/>
            <a:r>
              <a:rPr lang="nb-NO" sz="2400" dirty="0">
                <a:solidFill>
                  <a:srgbClr val="2C4457"/>
                </a:solidFill>
              </a:rPr>
              <a:t>Øvrige tjenester i helse- og </a:t>
            </a:r>
          </a:p>
          <a:p>
            <a:pPr defTabSz="1774436"/>
            <a:r>
              <a:rPr lang="nb-NO" sz="2400" dirty="0">
                <a:solidFill>
                  <a:srgbClr val="2C4457"/>
                </a:solidFill>
              </a:rPr>
              <a:t>omsorgssektoren</a:t>
            </a:r>
          </a:p>
        </p:txBody>
      </p:sp>
      <p:sp>
        <p:nvSpPr>
          <p:cNvPr id="61" name="Rektangel 40"/>
          <p:cNvSpPr/>
          <p:nvPr/>
        </p:nvSpPr>
        <p:spPr>
          <a:xfrm>
            <a:off x="12794503" y="3078174"/>
            <a:ext cx="4060920" cy="886397"/>
          </a:xfrm>
          <a:prstGeom prst="rect">
            <a:avLst/>
          </a:prstGeom>
          <a:noFill/>
        </p:spPr>
        <p:txBody>
          <a:bodyPr wrap="none" lIns="146304" tIns="73152" rIns="146304" bIns="73152" rtlCol="0">
            <a:spAutoFit/>
          </a:bodyPr>
          <a:lstStyle/>
          <a:p>
            <a:pPr defTabSz="1774436"/>
            <a:r>
              <a:rPr lang="nb-NO" sz="2400" dirty="0">
                <a:solidFill>
                  <a:srgbClr val="2C4457"/>
                </a:solidFill>
              </a:rPr>
              <a:t>Tjenester utenfor helse- og </a:t>
            </a:r>
          </a:p>
          <a:p>
            <a:pPr defTabSz="1774436"/>
            <a:r>
              <a:rPr lang="nb-NO" sz="2400" dirty="0">
                <a:solidFill>
                  <a:srgbClr val="2C4457"/>
                </a:solidFill>
              </a:rPr>
              <a:t>omsorgssektoren</a:t>
            </a:r>
          </a:p>
        </p:txBody>
      </p:sp>
      <p:sp>
        <p:nvSpPr>
          <p:cNvPr id="63" name="Freeform 18"/>
          <p:cNvSpPr>
            <a:spLocks noEditPoints="1"/>
          </p:cNvSpPr>
          <p:nvPr/>
        </p:nvSpPr>
        <p:spPr bwMode="auto">
          <a:xfrm>
            <a:off x="10714210" y="2943273"/>
            <a:ext cx="1044770" cy="850155"/>
          </a:xfrm>
          <a:custGeom>
            <a:avLst/>
            <a:gdLst>
              <a:gd name="T0" fmla="*/ 122270 w 196"/>
              <a:gd name="T1" fmla="*/ 184468 h 160"/>
              <a:gd name="T2" fmla="*/ 194971 w 196"/>
              <a:gd name="T3" fmla="*/ 158115 h 160"/>
              <a:gd name="T4" fmla="*/ 211494 w 196"/>
              <a:gd name="T5" fmla="*/ 16470 h 160"/>
              <a:gd name="T6" fmla="*/ 16523 w 196"/>
              <a:gd name="T7" fmla="*/ 3294 h 160"/>
              <a:gd name="T8" fmla="*/ 0 w 196"/>
              <a:gd name="T9" fmla="*/ 144939 h 160"/>
              <a:gd name="T10" fmla="*/ 89224 w 196"/>
              <a:gd name="T11" fmla="*/ 158115 h 160"/>
              <a:gd name="T12" fmla="*/ 59483 w 196"/>
              <a:gd name="T13" fmla="*/ 184468 h 160"/>
              <a:gd name="T14" fmla="*/ 56178 w 196"/>
              <a:gd name="T15" fmla="*/ 204232 h 160"/>
              <a:gd name="T16" fmla="*/ 152011 w 196"/>
              <a:gd name="T17" fmla="*/ 207526 h 160"/>
              <a:gd name="T18" fmla="*/ 155316 w 196"/>
              <a:gd name="T19" fmla="*/ 191056 h 160"/>
              <a:gd name="T20" fmla="*/ 33046 w 196"/>
              <a:gd name="T21" fmla="*/ 138351 h 160"/>
              <a:gd name="T22" fmla="*/ 26437 w 196"/>
              <a:gd name="T23" fmla="*/ 29647 h 160"/>
              <a:gd name="T24" fmla="*/ 178448 w 196"/>
              <a:gd name="T25" fmla="*/ 23058 h 160"/>
              <a:gd name="T26" fmla="*/ 185057 w 196"/>
              <a:gd name="T27" fmla="*/ 131763 h 160"/>
              <a:gd name="T28" fmla="*/ 33046 w 196"/>
              <a:gd name="T29" fmla="*/ 138351 h 160"/>
              <a:gd name="T30" fmla="*/ 327155 w 196"/>
              <a:gd name="T31" fmla="*/ 210820 h 160"/>
              <a:gd name="T32" fmla="*/ 320545 w 196"/>
              <a:gd name="T33" fmla="*/ 210820 h 160"/>
              <a:gd name="T34" fmla="*/ 297413 w 196"/>
              <a:gd name="T35" fmla="*/ 184468 h 160"/>
              <a:gd name="T36" fmla="*/ 171839 w 196"/>
              <a:gd name="T37" fmla="*/ 207526 h 160"/>
              <a:gd name="T38" fmla="*/ 300718 w 196"/>
              <a:gd name="T39" fmla="*/ 210820 h 160"/>
              <a:gd name="T40" fmla="*/ 297413 w 196"/>
              <a:gd name="T41" fmla="*/ 237173 h 160"/>
              <a:gd name="T42" fmla="*/ 313936 w 196"/>
              <a:gd name="T43" fmla="*/ 319524 h 160"/>
              <a:gd name="T44" fmla="*/ 218103 w 196"/>
              <a:gd name="T45" fmla="*/ 335994 h 160"/>
              <a:gd name="T46" fmla="*/ 234626 w 196"/>
              <a:gd name="T47" fmla="*/ 477639 h 160"/>
              <a:gd name="T48" fmla="*/ 307327 w 196"/>
              <a:gd name="T49" fmla="*/ 503992 h 160"/>
              <a:gd name="T50" fmla="*/ 274281 w 196"/>
              <a:gd name="T51" fmla="*/ 507286 h 160"/>
              <a:gd name="T52" fmla="*/ 280890 w 196"/>
              <a:gd name="T53" fmla="*/ 527050 h 160"/>
              <a:gd name="T54" fmla="*/ 373419 w 196"/>
              <a:gd name="T55" fmla="*/ 523756 h 160"/>
              <a:gd name="T56" fmla="*/ 370114 w 196"/>
              <a:gd name="T57" fmla="*/ 503992 h 160"/>
              <a:gd name="T58" fmla="*/ 340373 w 196"/>
              <a:gd name="T59" fmla="*/ 477639 h 160"/>
              <a:gd name="T60" fmla="*/ 429597 w 196"/>
              <a:gd name="T61" fmla="*/ 464463 h 160"/>
              <a:gd name="T62" fmla="*/ 413074 w 196"/>
              <a:gd name="T63" fmla="*/ 319524 h 160"/>
              <a:gd name="T64" fmla="*/ 337068 w 196"/>
              <a:gd name="T65" fmla="*/ 263525 h 160"/>
              <a:gd name="T66" fmla="*/ 350287 w 196"/>
              <a:gd name="T67" fmla="*/ 227290 h 160"/>
              <a:gd name="T68" fmla="*/ 350287 w 196"/>
              <a:gd name="T69" fmla="*/ 207526 h 160"/>
              <a:gd name="T70" fmla="*/ 479166 w 196"/>
              <a:gd name="T71" fmla="*/ 184468 h 160"/>
              <a:gd name="T72" fmla="*/ 327155 w 196"/>
              <a:gd name="T73" fmla="*/ 210820 h 160"/>
              <a:gd name="T74" fmla="*/ 403160 w 196"/>
              <a:gd name="T75" fmla="*/ 349171 h 160"/>
              <a:gd name="T76" fmla="*/ 396551 w 196"/>
              <a:gd name="T77" fmla="*/ 457875 h 160"/>
              <a:gd name="T78" fmla="*/ 244540 w 196"/>
              <a:gd name="T79" fmla="*/ 447993 h 160"/>
              <a:gd name="T80" fmla="*/ 251149 w 196"/>
              <a:gd name="T81" fmla="*/ 342583 h 160"/>
              <a:gd name="T82" fmla="*/ 634482 w 196"/>
              <a:gd name="T83" fmla="*/ 0 h 160"/>
              <a:gd name="T84" fmla="*/ 439511 w 196"/>
              <a:gd name="T85" fmla="*/ 16470 h 160"/>
              <a:gd name="T86" fmla="*/ 452729 w 196"/>
              <a:gd name="T87" fmla="*/ 158115 h 160"/>
              <a:gd name="T88" fmla="*/ 528735 w 196"/>
              <a:gd name="T89" fmla="*/ 184468 h 160"/>
              <a:gd name="T90" fmla="*/ 495689 w 196"/>
              <a:gd name="T91" fmla="*/ 187762 h 160"/>
              <a:gd name="T92" fmla="*/ 498993 w 196"/>
              <a:gd name="T93" fmla="*/ 207526 h 160"/>
              <a:gd name="T94" fmla="*/ 594827 w 196"/>
              <a:gd name="T95" fmla="*/ 204232 h 160"/>
              <a:gd name="T96" fmla="*/ 588217 w 196"/>
              <a:gd name="T97" fmla="*/ 184468 h 160"/>
              <a:gd name="T98" fmla="*/ 561781 w 196"/>
              <a:gd name="T99" fmla="*/ 158115 h 160"/>
              <a:gd name="T100" fmla="*/ 647700 w 196"/>
              <a:gd name="T101" fmla="*/ 141645 h 160"/>
              <a:gd name="T102" fmla="*/ 634482 w 196"/>
              <a:gd name="T103" fmla="*/ 0 h 160"/>
              <a:gd name="T104" fmla="*/ 617959 w 196"/>
              <a:gd name="T105" fmla="*/ 135057 h 160"/>
              <a:gd name="T106" fmla="*/ 462643 w 196"/>
              <a:gd name="T107" fmla="*/ 128468 h 160"/>
              <a:gd name="T108" fmla="*/ 472557 w 196"/>
              <a:gd name="T109" fmla="*/ 19764 h 160"/>
              <a:gd name="T110" fmla="*/ 624568 w 196"/>
              <a:gd name="T111" fmla="*/ 29647 h 16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96" h="160">
                <a:moveTo>
                  <a:pt x="46" y="56"/>
                </a:moveTo>
                <a:cubicBezTo>
                  <a:pt x="37" y="56"/>
                  <a:pt x="37" y="56"/>
                  <a:pt x="37" y="56"/>
                </a:cubicBezTo>
                <a:cubicBezTo>
                  <a:pt x="37" y="48"/>
                  <a:pt x="37" y="48"/>
                  <a:pt x="37" y="48"/>
                </a:cubicBezTo>
                <a:cubicBezTo>
                  <a:pt x="59" y="48"/>
                  <a:pt x="59" y="48"/>
                  <a:pt x="59" y="48"/>
                </a:cubicBezTo>
                <a:cubicBezTo>
                  <a:pt x="62" y="48"/>
                  <a:pt x="64" y="46"/>
                  <a:pt x="64" y="44"/>
                </a:cubicBezTo>
                <a:cubicBezTo>
                  <a:pt x="64" y="5"/>
                  <a:pt x="64" y="5"/>
                  <a:pt x="64" y="5"/>
                </a:cubicBezTo>
                <a:cubicBezTo>
                  <a:pt x="64" y="3"/>
                  <a:pt x="62" y="1"/>
                  <a:pt x="59" y="1"/>
                </a:cubicBezTo>
                <a:cubicBezTo>
                  <a:pt x="5" y="1"/>
                  <a:pt x="5" y="1"/>
                  <a:pt x="5" y="1"/>
                </a:cubicBezTo>
                <a:cubicBezTo>
                  <a:pt x="2" y="1"/>
                  <a:pt x="0" y="3"/>
                  <a:pt x="0" y="5"/>
                </a:cubicBezTo>
                <a:cubicBezTo>
                  <a:pt x="0" y="44"/>
                  <a:pt x="0" y="44"/>
                  <a:pt x="0" y="44"/>
                </a:cubicBezTo>
                <a:cubicBezTo>
                  <a:pt x="0" y="46"/>
                  <a:pt x="2" y="48"/>
                  <a:pt x="5" y="48"/>
                </a:cubicBezTo>
                <a:cubicBezTo>
                  <a:pt x="27" y="48"/>
                  <a:pt x="27" y="48"/>
                  <a:pt x="27" y="48"/>
                </a:cubicBezTo>
                <a:cubicBezTo>
                  <a:pt x="27" y="56"/>
                  <a:pt x="27" y="56"/>
                  <a:pt x="27" y="56"/>
                </a:cubicBezTo>
                <a:cubicBezTo>
                  <a:pt x="18" y="56"/>
                  <a:pt x="18" y="56"/>
                  <a:pt x="18" y="56"/>
                </a:cubicBezTo>
                <a:cubicBezTo>
                  <a:pt x="18" y="56"/>
                  <a:pt x="17" y="57"/>
                  <a:pt x="17" y="58"/>
                </a:cubicBezTo>
                <a:cubicBezTo>
                  <a:pt x="17" y="62"/>
                  <a:pt x="17" y="62"/>
                  <a:pt x="17" y="62"/>
                </a:cubicBezTo>
                <a:cubicBezTo>
                  <a:pt x="17" y="63"/>
                  <a:pt x="18" y="63"/>
                  <a:pt x="18" y="63"/>
                </a:cubicBezTo>
                <a:cubicBezTo>
                  <a:pt x="46" y="63"/>
                  <a:pt x="46" y="63"/>
                  <a:pt x="46" y="63"/>
                </a:cubicBezTo>
                <a:cubicBezTo>
                  <a:pt x="46" y="63"/>
                  <a:pt x="47" y="63"/>
                  <a:pt x="47" y="62"/>
                </a:cubicBezTo>
                <a:cubicBezTo>
                  <a:pt x="47" y="58"/>
                  <a:pt x="47" y="58"/>
                  <a:pt x="47" y="58"/>
                </a:cubicBezTo>
                <a:cubicBezTo>
                  <a:pt x="47" y="57"/>
                  <a:pt x="46" y="56"/>
                  <a:pt x="46" y="56"/>
                </a:cubicBezTo>
                <a:close/>
                <a:moveTo>
                  <a:pt x="10" y="42"/>
                </a:moveTo>
                <a:cubicBezTo>
                  <a:pt x="9" y="42"/>
                  <a:pt x="8" y="41"/>
                  <a:pt x="8" y="40"/>
                </a:cubicBezTo>
                <a:cubicBezTo>
                  <a:pt x="8" y="9"/>
                  <a:pt x="8" y="9"/>
                  <a:pt x="8" y="9"/>
                </a:cubicBezTo>
                <a:cubicBezTo>
                  <a:pt x="8" y="8"/>
                  <a:pt x="9" y="7"/>
                  <a:pt x="10" y="7"/>
                </a:cubicBezTo>
                <a:cubicBezTo>
                  <a:pt x="54" y="7"/>
                  <a:pt x="54" y="7"/>
                  <a:pt x="54" y="7"/>
                </a:cubicBezTo>
                <a:cubicBezTo>
                  <a:pt x="55" y="7"/>
                  <a:pt x="56" y="8"/>
                  <a:pt x="56" y="9"/>
                </a:cubicBezTo>
                <a:cubicBezTo>
                  <a:pt x="56" y="40"/>
                  <a:pt x="56" y="40"/>
                  <a:pt x="56" y="40"/>
                </a:cubicBezTo>
                <a:cubicBezTo>
                  <a:pt x="56" y="41"/>
                  <a:pt x="55" y="42"/>
                  <a:pt x="54" y="42"/>
                </a:cubicBezTo>
                <a:lnTo>
                  <a:pt x="10" y="42"/>
                </a:lnTo>
                <a:close/>
                <a:moveTo>
                  <a:pt x="99" y="64"/>
                </a:moveTo>
                <a:cubicBezTo>
                  <a:pt x="99" y="64"/>
                  <a:pt x="99" y="64"/>
                  <a:pt x="99" y="64"/>
                </a:cubicBezTo>
                <a:cubicBezTo>
                  <a:pt x="99" y="64"/>
                  <a:pt x="99" y="64"/>
                  <a:pt x="98" y="64"/>
                </a:cubicBezTo>
                <a:cubicBezTo>
                  <a:pt x="98" y="64"/>
                  <a:pt x="98" y="64"/>
                  <a:pt x="97" y="64"/>
                </a:cubicBezTo>
                <a:cubicBezTo>
                  <a:pt x="97" y="64"/>
                  <a:pt x="97" y="64"/>
                  <a:pt x="97" y="64"/>
                </a:cubicBezTo>
                <a:cubicBezTo>
                  <a:pt x="97" y="60"/>
                  <a:pt x="94" y="56"/>
                  <a:pt x="90" y="56"/>
                </a:cubicBezTo>
                <a:cubicBezTo>
                  <a:pt x="52" y="56"/>
                  <a:pt x="52" y="56"/>
                  <a:pt x="52" y="56"/>
                </a:cubicBezTo>
                <a:cubicBezTo>
                  <a:pt x="52" y="63"/>
                  <a:pt x="52" y="63"/>
                  <a:pt x="52" y="63"/>
                </a:cubicBezTo>
                <a:cubicBezTo>
                  <a:pt x="90" y="63"/>
                  <a:pt x="90" y="63"/>
                  <a:pt x="90" y="63"/>
                </a:cubicBezTo>
                <a:cubicBezTo>
                  <a:pt x="90" y="63"/>
                  <a:pt x="91" y="63"/>
                  <a:pt x="91" y="64"/>
                </a:cubicBezTo>
                <a:cubicBezTo>
                  <a:pt x="91" y="69"/>
                  <a:pt x="91" y="69"/>
                  <a:pt x="91" y="69"/>
                </a:cubicBezTo>
                <a:cubicBezTo>
                  <a:pt x="90" y="70"/>
                  <a:pt x="90" y="71"/>
                  <a:pt x="90" y="72"/>
                </a:cubicBezTo>
                <a:cubicBezTo>
                  <a:pt x="90" y="76"/>
                  <a:pt x="92" y="79"/>
                  <a:pt x="95" y="80"/>
                </a:cubicBezTo>
                <a:cubicBezTo>
                  <a:pt x="95" y="97"/>
                  <a:pt x="95" y="97"/>
                  <a:pt x="95" y="97"/>
                </a:cubicBezTo>
                <a:cubicBezTo>
                  <a:pt x="71" y="97"/>
                  <a:pt x="71" y="97"/>
                  <a:pt x="71" y="97"/>
                </a:cubicBezTo>
                <a:cubicBezTo>
                  <a:pt x="68" y="97"/>
                  <a:pt x="66" y="99"/>
                  <a:pt x="66" y="102"/>
                </a:cubicBezTo>
                <a:cubicBezTo>
                  <a:pt x="66" y="141"/>
                  <a:pt x="66" y="141"/>
                  <a:pt x="66" y="141"/>
                </a:cubicBezTo>
                <a:cubicBezTo>
                  <a:pt x="66" y="143"/>
                  <a:pt x="68" y="145"/>
                  <a:pt x="71" y="145"/>
                </a:cubicBezTo>
                <a:cubicBezTo>
                  <a:pt x="93" y="145"/>
                  <a:pt x="93" y="145"/>
                  <a:pt x="93" y="145"/>
                </a:cubicBezTo>
                <a:cubicBezTo>
                  <a:pt x="93" y="153"/>
                  <a:pt x="93" y="153"/>
                  <a:pt x="93" y="153"/>
                </a:cubicBezTo>
                <a:cubicBezTo>
                  <a:pt x="85" y="153"/>
                  <a:pt x="85" y="153"/>
                  <a:pt x="85" y="153"/>
                </a:cubicBezTo>
                <a:cubicBezTo>
                  <a:pt x="84" y="153"/>
                  <a:pt x="83" y="154"/>
                  <a:pt x="83" y="154"/>
                </a:cubicBezTo>
                <a:cubicBezTo>
                  <a:pt x="83" y="159"/>
                  <a:pt x="83" y="159"/>
                  <a:pt x="83" y="159"/>
                </a:cubicBezTo>
                <a:cubicBezTo>
                  <a:pt x="83" y="160"/>
                  <a:pt x="84" y="160"/>
                  <a:pt x="85" y="160"/>
                </a:cubicBezTo>
                <a:cubicBezTo>
                  <a:pt x="112" y="160"/>
                  <a:pt x="112" y="160"/>
                  <a:pt x="112" y="160"/>
                </a:cubicBezTo>
                <a:cubicBezTo>
                  <a:pt x="113" y="160"/>
                  <a:pt x="113" y="160"/>
                  <a:pt x="113" y="159"/>
                </a:cubicBezTo>
                <a:cubicBezTo>
                  <a:pt x="113" y="154"/>
                  <a:pt x="113" y="154"/>
                  <a:pt x="113" y="154"/>
                </a:cubicBezTo>
                <a:cubicBezTo>
                  <a:pt x="113" y="154"/>
                  <a:pt x="113" y="153"/>
                  <a:pt x="112" y="153"/>
                </a:cubicBezTo>
                <a:cubicBezTo>
                  <a:pt x="103" y="153"/>
                  <a:pt x="103" y="153"/>
                  <a:pt x="103" y="153"/>
                </a:cubicBezTo>
                <a:cubicBezTo>
                  <a:pt x="103" y="145"/>
                  <a:pt x="103" y="145"/>
                  <a:pt x="103" y="145"/>
                </a:cubicBezTo>
                <a:cubicBezTo>
                  <a:pt x="125" y="145"/>
                  <a:pt x="125" y="145"/>
                  <a:pt x="125" y="145"/>
                </a:cubicBezTo>
                <a:cubicBezTo>
                  <a:pt x="128" y="145"/>
                  <a:pt x="130" y="143"/>
                  <a:pt x="130" y="141"/>
                </a:cubicBezTo>
                <a:cubicBezTo>
                  <a:pt x="130" y="102"/>
                  <a:pt x="130" y="102"/>
                  <a:pt x="130" y="102"/>
                </a:cubicBezTo>
                <a:cubicBezTo>
                  <a:pt x="130" y="99"/>
                  <a:pt x="128" y="97"/>
                  <a:pt x="125" y="97"/>
                </a:cubicBezTo>
                <a:cubicBezTo>
                  <a:pt x="102" y="97"/>
                  <a:pt x="102" y="97"/>
                  <a:pt x="102" y="97"/>
                </a:cubicBezTo>
                <a:cubicBezTo>
                  <a:pt x="102" y="80"/>
                  <a:pt x="102" y="80"/>
                  <a:pt x="102" y="80"/>
                </a:cubicBezTo>
                <a:cubicBezTo>
                  <a:pt x="105" y="79"/>
                  <a:pt x="107" y="76"/>
                  <a:pt x="107" y="72"/>
                </a:cubicBezTo>
                <a:cubicBezTo>
                  <a:pt x="107" y="71"/>
                  <a:pt x="106" y="70"/>
                  <a:pt x="106" y="69"/>
                </a:cubicBezTo>
                <a:cubicBezTo>
                  <a:pt x="106" y="64"/>
                  <a:pt x="106" y="64"/>
                  <a:pt x="106" y="64"/>
                </a:cubicBezTo>
                <a:cubicBezTo>
                  <a:pt x="106" y="63"/>
                  <a:pt x="106" y="63"/>
                  <a:pt x="106" y="63"/>
                </a:cubicBezTo>
                <a:cubicBezTo>
                  <a:pt x="145" y="63"/>
                  <a:pt x="145" y="63"/>
                  <a:pt x="145" y="63"/>
                </a:cubicBezTo>
                <a:cubicBezTo>
                  <a:pt x="145" y="56"/>
                  <a:pt x="145" y="56"/>
                  <a:pt x="145" y="56"/>
                </a:cubicBezTo>
                <a:cubicBezTo>
                  <a:pt x="106" y="56"/>
                  <a:pt x="106" y="56"/>
                  <a:pt x="106" y="56"/>
                </a:cubicBezTo>
                <a:cubicBezTo>
                  <a:pt x="102" y="56"/>
                  <a:pt x="99" y="60"/>
                  <a:pt x="99" y="64"/>
                </a:cubicBezTo>
                <a:close/>
                <a:moveTo>
                  <a:pt x="120" y="104"/>
                </a:moveTo>
                <a:cubicBezTo>
                  <a:pt x="121" y="104"/>
                  <a:pt x="122" y="105"/>
                  <a:pt x="122" y="106"/>
                </a:cubicBezTo>
                <a:cubicBezTo>
                  <a:pt x="122" y="136"/>
                  <a:pt x="122" y="136"/>
                  <a:pt x="122" y="136"/>
                </a:cubicBezTo>
                <a:cubicBezTo>
                  <a:pt x="122" y="138"/>
                  <a:pt x="121" y="139"/>
                  <a:pt x="120" y="139"/>
                </a:cubicBezTo>
                <a:cubicBezTo>
                  <a:pt x="76" y="139"/>
                  <a:pt x="76" y="139"/>
                  <a:pt x="76" y="139"/>
                </a:cubicBezTo>
                <a:cubicBezTo>
                  <a:pt x="75" y="139"/>
                  <a:pt x="74" y="138"/>
                  <a:pt x="74" y="136"/>
                </a:cubicBezTo>
                <a:cubicBezTo>
                  <a:pt x="74" y="106"/>
                  <a:pt x="74" y="106"/>
                  <a:pt x="74" y="106"/>
                </a:cubicBezTo>
                <a:cubicBezTo>
                  <a:pt x="74" y="105"/>
                  <a:pt x="75" y="104"/>
                  <a:pt x="76" y="104"/>
                </a:cubicBezTo>
                <a:lnTo>
                  <a:pt x="120" y="104"/>
                </a:lnTo>
                <a:close/>
                <a:moveTo>
                  <a:pt x="192" y="0"/>
                </a:moveTo>
                <a:cubicBezTo>
                  <a:pt x="137" y="0"/>
                  <a:pt x="137" y="0"/>
                  <a:pt x="137" y="0"/>
                </a:cubicBezTo>
                <a:cubicBezTo>
                  <a:pt x="135" y="0"/>
                  <a:pt x="133" y="2"/>
                  <a:pt x="133" y="5"/>
                </a:cubicBezTo>
                <a:cubicBezTo>
                  <a:pt x="133" y="43"/>
                  <a:pt x="133" y="43"/>
                  <a:pt x="133" y="43"/>
                </a:cubicBezTo>
                <a:cubicBezTo>
                  <a:pt x="133" y="46"/>
                  <a:pt x="135" y="48"/>
                  <a:pt x="137" y="48"/>
                </a:cubicBezTo>
                <a:cubicBezTo>
                  <a:pt x="160" y="48"/>
                  <a:pt x="160" y="48"/>
                  <a:pt x="160" y="48"/>
                </a:cubicBezTo>
                <a:cubicBezTo>
                  <a:pt x="160" y="56"/>
                  <a:pt x="160" y="56"/>
                  <a:pt x="160" y="56"/>
                </a:cubicBezTo>
                <a:cubicBezTo>
                  <a:pt x="151" y="56"/>
                  <a:pt x="151" y="56"/>
                  <a:pt x="151" y="56"/>
                </a:cubicBezTo>
                <a:cubicBezTo>
                  <a:pt x="150" y="56"/>
                  <a:pt x="150" y="56"/>
                  <a:pt x="150" y="57"/>
                </a:cubicBezTo>
                <a:cubicBezTo>
                  <a:pt x="150" y="62"/>
                  <a:pt x="150" y="62"/>
                  <a:pt x="150" y="62"/>
                </a:cubicBezTo>
                <a:cubicBezTo>
                  <a:pt x="150" y="62"/>
                  <a:pt x="150" y="63"/>
                  <a:pt x="151" y="63"/>
                </a:cubicBezTo>
                <a:cubicBezTo>
                  <a:pt x="178" y="63"/>
                  <a:pt x="178" y="63"/>
                  <a:pt x="178" y="63"/>
                </a:cubicBezTo>
                <a:cubicBezTo>
                  <a:pt x="179" y="63"/>
                  <a:pt x="180" y="62"/>
                  <a:pt x="180" y="62"/>
                </a:cubicBezTo>
                <a:cubicBezTo>
                  <a:pt x="180" y="57"/>
                  <a:pt x="180" y="57"/>
                  <a:pt x="180" y="57"/>
                </a:cubicBezTo>
                <a:cubicBezTo>
                  <a:pt x="180" y="56"/>
                  <a:pt x="179" y="56"/>
                  <a:pt x="178" y="56"/>
                </a:cubicBezTo>
                <a:cubicBezTo>
                  <a:pt x="170" y="56"/>
                  <a:pt x="170" y="56"/>
                  <a:pt x="170" y="56"/>
                </a:cubicBezTo>
                <a:cubicBezTo>
                  <a:pt x="170" y="48"/>
                  <a:pt x="170" y="48"/>
                  <a:pt x="170" y="48"/>
                </a:cubicBezTo>
                <a:cubicBezTo>
                  <a:pt x="192" y="48"/>
                  <a:pt x="192" y="48"/>
                  <a:pt x="192" y="48"/>
                </a:cubicBezTo>
                <a:cubicBezTo>
                  <a:pt x="194" y="48"/>
                  <a:pt x="196" y="46"/>
                  <a:pt x="196" y="43"/>
                </a:cubicBezTo>
                <a:cubicBezTo>
                  <a:pt x="196" y="5"/>
                  <a:pt x="196" y="5"/>
                  <a:pt x="196" y="5"/>
                </a:cubicBezTo>
                <a:cubicBezTo>
                  <a:pt x="196" y="2"/>
                  <a:pt x="194" y="0"/>
                  <a:pt x="192" y="0"/>
                </a:cubicBezTo>
                <a:close/>
                <a:moveTo>
                  <a:pt x="189" y="39"/>
                </a:moveTo>
                <a:cubicBezTo>
                  <a:pt x="189" y="40"/>
                  <a:pt x="188" y="41"/>
                  <a:pt x="187" y="41"/>
                </a:cubicBezTo>
                <a:cubicBezTo>
                  <a:pt x="143" y="41"/>
                  <a:pt x="143" y="41"/>
                  <a:pt x="143" y="41"/>
                </a:cubicBezTo>
                <a:cubicBezTo>
                  <a:pt x="141" y="41"/>
                  <a:pt x="140" y="40"/>
                  <a:pt x="140" y="39"/>
                </a:cubicBezTo>
                <a:cubicBezTo>
                  <a:pt x="140" y="9"/>
                  <a:pt x="140" y="9"/>
                  <a:pt x="140" y="9"/>
                </a:cubicBezTo>
                <a:cubicBezTo>
                  <a:pt x="140" y="7"/>
                  <a:pt x="141" y="6"/>
                  <a:pt x="143" y="6"/>
                </a:cubicBezTo>
                <a:cubicBezTo>
                  <a:pt x="187" y="6"/>
                  <a:pt x="187" y="6"/>
                  <a:pt x="187" y="6"/>
                </a:cubicBezTo>
                <a:cubicBezTo>
                  <a:pt x="188" y="6"/>
                  <a:pt x="189" y="7"/>
                  <a:pt x="189" y="9"/>
                </a:cubicBezTo>
                <a:lnTo>
                  <a:pt x="189" y="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2" name="Tittel 1"/>
          <p:cNvSpPr>
            <a:spLocks noGrp="1"/>
          </p:cNvSpPr>
          <p:nvPr>
            <p:ph type="title"/>
          </p:nvPr>
        </p:nvSpPr>
        <p:spPr>
          <a:xfrm>
            <a:off x="1440179" y="544067"/>
            <a:ext cx="21966918" cy="1673620"/>
          </a:xfrm>
        </p:spPr>
        <p:txBody>
          <a:bodyPr>
            <a:normAutofit/>
          </a:bodyPr>
          <a:lstStyle/>
          <a:p>
            <a:r>
              <a:rPr lang="nb-NO" sz="4000" dirty="0" err="1"/>
              <a:t>M</a:t>
            </a:r>
            <a:r>
              <a:rPr lang="nb-NO" sz="4000" dirty="0" err="1" smtClean="0"/>
              <a:t>ålbilde</a:t>
            </a:r>
            <a:r>
              <a:rPr lang="nb-NO" sz="4000" dirty="0" smtClean="0"/>
              <a:t> </a:t>
            </a:r>
            <a:r>
              <a:rPr lang="nb-NO" sz="4000" dirty="0"/>
              <a:t>og utviklingsretning </a:t>
            </a:r>
            <a:r>
              <a:rPr lang="nb-NO" sz="4000" dirty="0" smtClean="0"/>
              <a:t>skal være felles </a:t>
            </a:r>
            <a:r>
              <a:rPr lang="nb-NO" sz="4000" dirty="0"/>
              <a:t>løsning for klinisk dokumentasjon, beslutnings- og </a:t>
            </a:r>
            <a:r>
              <a:rPr lang="nb-NO" sz="4000" dirty="0" err="1"/>
              <a:t>prosesstøtte</a:t>
            </a:r>
            <a:r>
              <a:rPr lang="nb-NO" sz="4000" dirty="0"/>
              <a:t> </a:t>
            </a:r>
            <a:r>
              <a:rPr lang="nb-NO" sz="4000" dirty="0" smtClean="0"/>
              <a:t>og </a:t>
            </a:r>
            <a:r>
              <a:rPr lang="nb-NO" sz="4000" dirty="0"/>
              <a:t>pasient-/</a:t>
            </a:r>
            <a:r>
              <a:rPr lang="nb-NO" sz="4000" dirty="0" smtClean="0"/>
              <a:t>brukeradministrasjon</a:t>
            </a:r>
            <a:endParaRPr lang="nb-NO" sz="4000" dirty="0"/>
          </a:p>
        </p:txBody>
      </p:sp>
    </p:spTree>
    <p:extLst>
      <p:ext uri="{BB962C8B-B14F-4D97-AF65-F5344CB8AC3E}">
        <p14:creationId xmlns:p14="http://schemas.microsoft.com/office/powerpoint/2010/main" val="33389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9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9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9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9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9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9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9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9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0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0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0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0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04"/>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05"/>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06"/>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07"/>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208"/>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09"/>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210"/>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211"/>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212"/>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213"/>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214"/>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215"/>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216"/>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217"/>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172"/>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59"/>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60"/>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61"/>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 grpId="0" animBg="1"/>
      <p:bldP spid="177" grpId="0"/>
      <p:bldP spid="178" grpId="0" animBg="1"/>
      <p:bldP spid="179" grpId="0" animBg="1"/>
      <p:bldP spid="180" grpId="0" animBg="1"/>
      <p:bldP spid="181" grpId="0" animBg="1"/>
      <p:bldP spid="182" grpId="0" animBg="1"/>
      <p:bldP spid="183" grpId="0"/>
      <p:bldP spid="184" grpId="0" animBg="1"/>
      <p:bldP spid="185" grpId="0"/>
      <p:bldP spid="186" grpId="0" animBg="1"/>
      <p:bldP spid="188" grpId="0"/>
      <p:bldP spid="189" grpId="0" animBg="1"/>
      <p:bldP spid="190" grpId="0"/>
      <p:bldP spid="191" grpId="0" animBg="1"/>
      <p:bldP spid="192" grpId="0" animBg="1"/>
      <p:bldP spid="193" grpId="0" animBg="1"/>
      <p:bldP spid="194" grpId="0" animBg="1"/>
      <p:bldP spid="195" grpId="0" animBg="1"/>
      <p:bldP spid="198" grpId="0" animBg="1"/>
      <p:bldP spid="199" grpId="0"/>
      <p:bldP spid="200" grpId="0" animBg="1"/>
      <p:bldP spid="201" grpId="0"/>
      <p:bldP spid="202" grpId="0" animBg="1"/>
      <p:bldP spid="203" grpId="0" animBg="1"/>
      <p:bldP spid="204" grpId="0"/>
      <p:bldP spid="207" grpId="0"/>
      <p:bldP spid="209" grpId="0"/>
      <p:bldP spid="211" grpId="0"/>
      <p:bldP spid="214" grpId="0"/>
      <p:bldP spid="216" grpId="0"/>
      <p:bldP spid="172" grpId="0"/>
      <p:bldP spid="59" grpId="0"/>
      <p:bldP spid="60" grpId="0"/>
      <p:bldP spid="61" grpId="0"/>
      <p:bldP spid="6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nb-NO" dirty="0" smtClean="0"/>
              <a:t>Dagens tema</a:t>
            </a:r>
            <a:endParaRPr lang="nb-NO" dirty="0"/>
          </a:p>
        </p:txBody>
      </p:sp>
      <p:sp>
        <p:nvSpPr>
          <p:cNvPr id="7" name="Content Placeholder 6"/>
          <p:cNvSpPr>
            <a:spLocks noGrp="1"/>
          </p:cNvSpPr>
          <p:nvPr>
            <p:ph type="subTitle" idx="1"/>
          </p:nvPr>
        </p:nvSpPr>
        <p:spPr/>
        <p:txBody>
          <a:bodyPr>
            <a:normAutofit/>
          </a:bodyPr>
          <a:lstStyle/>
          <a:p>
            <a:r>
              <a:rPr lang="nb-NO" dirty="0" smtClean="0"/>
              <a:t>Demografisk utvikling</a:t>
            </a:r>
          </a:p>
          <a:p>
            <a:r>
              <a:rPr lang="nb-NO" dirty="0" smtClean="0"/>
              <a:t>Teknologisk utvikling</a:t>
            </a:r>
          </a:p>
          <a:p>
            <a:r>
              <a:rPr lang="nb-NO" dirty="0" smtClean="0"/>
              <a:t>Elektronisk pasientjournal</a:t>
            </a:r>
            <a:endParaRPr lang="nb-NO" dirty="0"/>
          </a:p>
          <a:p>
            <a:r>
              <a:rPr lang="nb-NO" dirty="0" smtClean="0"/>
              <a:t>Helsedataanalyse</a:t>
            </a:r>
            <a:endParaRPr lang="nb-NO" dirty="0"/>
          </a:p>
          <a:p>
            <a:r>
              <a:rPr lang="nb-NO" dirty="0" smtClean="0"/>
              <a:t>Bruk av teknologi i hjemmet</a:t>
            </a:r>
            <a:endParaRPr lang="nb-NO" dirty="0"/>
          </a:p>
        </p:txBody>
      </p:sp>
      <p:sp>
        <p:nvSpPr>
          <p:cNvPr id="2" name="Plassholder for SmartArt 1"/>
          <p:cNvSpPr>
            <a:spLocks noGrp="1"/>
          </p:cNvSpPr>
          <p:nvPr>
            <p:ph type="dgm" sz="quarter" idx="10"/>
          </p:nvPr>
        </p:nvSpPr>
        <p:spPr/>
      </p:sp>
      <p:sp>
        <p:nvSpPr>
          <p:cNvPr id="4" name="Slide Number Placeholder 3"/>
          <p:cNvSpPr>
            <a:spLocks noGrp="1"/>
          </p:cNvSpPr>
          <p:nvPr>
            <p:ph type="sldNum" sz="quarter" idx="4294967295"/>
          </p:nvPr>
        </p:nvSpPr>
        <p:spPr>
          <a:xfrm>
            <a:off x="22945725" y="13069888"/>
            <a:ext cx="1436688" cy="368300"/>
          </a:xfrm>
        </p:spPr>
        <p:txBody>
          <a:bodyPr/>
          <a:lstStyle/>
          <a:p>
            <a:r>
              <a:rPr lang="nb-NO"/>
              <a:t> Side </a:t>
            </a:r>
            <a:fld id="{5751DFAA-887F-4071-8EAD-E8CA316FCF06}" type="slidenum">
              <a:rPr lang="nb-NO" smtClean="0"/>
              <a:pPr/>
              <a:t>2</a:t>
            </a:fld>
            <a:endParaRPr lang="nb-NO" dirty="0"/>
          </a:p>
        </p:txBody>
      </p:sp>
    </p:spTree>
    <p:extLst>
      <p:ext uri="{BB962C8B-B14F-4D97-AF65-F5344CB8AC3E}">
        <p14:creationId xmlns:p14="http://schemas.microsoft.com/office/powerpoint/2010/main" val="47444905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b-NO" dirty="0" smtClean="0"/>
              <a:t>Langsiktig mål: Felles løsning</a:t>
            </a:r>
            <a:endParaRPr lang="nb-NO" dirty="0"/>
          </a:p>
        </p:txBody>
      </p:sp>
      <p:sp>
        <p:nvSpPr>
          <p:cNvPr id="2" name="Slide Number Placeholder 1"/>
          <p:cNvSpPr>
            <a:spLocks noGrp="1"/>
          </p:cNvSpPr>
          <p:nvPr>
            <p:ph type="sldNum" sz="quarter" idx="12"/>
          </p:nvPr>
        </p:nvSpPr>
        <p:spPr/>
        <p:txBody>
          <a:bodyPr>
            <a:normAutofit/>
          </a:bodyPr>
          <a:lstStyle/>
          <a:p>
            <a:r>
              <a:rPr lang="nb-NO" smtClean="0"/>
              <a:t> Side </a:t>
            </a:r>
            <a:fld id="{5751DFAA-887F-4071-8EAD-E8CA316FCF06}" type="slidenum">
              <a:rPr lang="nb-NO" smtClean="0"/>
              <a:pPr/>
              <a:t>20</a:t>
            </a:fld>
            <a:endParaRPr lang="nb-NO" dirty="0"/>
          </a:p>
        </p:txBody>
      </p:sp>
      <p:sp>
        <p:nvSpPr>
          <p:cNvPr id="5" name="Rectangle 4"/>
          <p:cNvSpPr/>
          <p:nvPr/>
        </p:nvSpPr>
        <p:spPr>
          <a:xfrm>
            <a:off x="994613" y="2540619"/>
            <a:ext cx="22234354" cy="96857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nb-NO" sz="2300">
              <a:solidFill>
                <a:schemeClr val="tx1"/>
              </a:solidFill>
            </a:endParaRPr>
          </a:p>
        </p:txBody>
      </p:sp>
      <p:sp>
        <p:nvSpPr>
          <p:cNvPr id="6" name="Rektangel 151"/>
          <p:cNvSpPr/>
          <p:nvPr/>
        </p:nvSpPr>
        <p:spPr>
          <a:xfrm>
            <a:off x="1620150" y="4458703"/>
            <a:ext cx="21072408" cy="297673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5967" tIns="121876" rIns="243752" bIns="121876" rtlCol="0" anchor="ctr"/>
          <a:lstStyle/>
          <a:p>
            <a:pPr defTabSz="2437603"/>
            <a:r>
              <a:rPr lang="nb-NO" sz="3000" b="1" i="1">
                <a:solidFill>
                  <a:srgbClr val="00546E"/>
                </a:solidFill>
              </a:rPr>
              <a:t>Spesialist-</a:t>
            </a:r>
            <a:br>
              <a:rPr lang="nb-NO" sz="3000" b="1" i="1">
                <a:solidFill>
                  <a:srgbClr val="00546E"/>
                </a:solidFill>
              </a:rPr>
            </a:br>
            <a:r>
              <a:rPr lang="nb-NO" sz="3000" b="1" i="1">
                <a:solidFill>
                  <a:srgbClr val="00546E"/>
                </a:solidFill>
              </a:rPr>
              <a:t>helsetjenesten</a:t>
            </a:r>
            <a:endParaRPr lang="nb-NO" sz="3000" b="1" i="1" dirty="0">
              <a:solidFill>
                <a:srgbClr val="00546E"/>
              </a:solidFill>
            </a:endParaRPr>
          </a:p>
        </p:txBody>
      </p:sp>
      <p:sp>
        <p:nvSpPr>
          <p:cNvPr id="7" name="Rektangel 124"/>
          <p:cNvSpPr/>
          <p:nvPr/>
        </p:nvSpPr>
        <p:spPr>
          <a:xfrm>
            <a:off x="1620150" y="7597846"/>
            <a:ext cx="21072408" cy="297673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5967" tIns="121876" rIns="243752" bIns="121876" rtlCol="0" anchor="ctr"/>
          <a:lstStyle/>
          <a:p>
            <a:pPr defTabSz="2437603"/>
            <a:r>
              <a:rPr lang="nb-NO" sz="3000" b="1" i="1" dirty="0">
                <a:solidFill>
                  <a:srgbClr val="00546E"/>
                </a:solidFill>
              </a:rPr>
              <a:t>Kommunal </a:t>
            </a:r>
            <a:br>
              <a:rPr lang="nb-NO" sz="3000" b="1" i="1" dirty="0">
                <a:solidFill>
                  <a:srgbClr val="00546E"/>
                </a:solidFill>
              </a:rPr>
            </a:br>
            <a:r>
              <a:rPr lang="nb-NO" sz="3000" b="1" i="1" dirty="0">
                <a:solidFill>
                  <a:srgbClr val="00546E"/>
                </a:solidFill>
              </a:rPr>
              <a:t>helse- og </a:t>
            </a:r>
            <a:br>
              <a:rPr lang="nb-NO" sz="3000" b="1" i="1" dirty="0">
                <a:solidFill>
                  <a:srgbClr val="00546E"/>
                </a:solidFill>
              </a:rPr>
            </a:br>
            <a:r>
              <a:rPr lang="nb-NO" sz="3000" b="1" i="1" dirty="0">
                <a:solidFill>
                  <a:srgbClr val="00546E"/>
                </a:solidFill>
              </a:rPr>
              <a:t>omsorgs-</a:t>
            </a:r>
            <a:br>
              <a:rPr lang="nb-NO" sz="3000" b="1" i="1" dirty="0">
                <a:solidFill>
                  <a:srgbClr val="00546E"/>
                </a:solidFill>
              </a:rPr>
            </a:br>
            <a:r>
              <a:rPr lang="nb-NO" sz="3000" b="1" i="1" dirty="0" smtClean="0">
                <a:solidFill>
                  <a:srgbClr val="00546E"/>
                </a:solidFill>
              </a:rPr>
              <a:t>tjeneste </a:t>
            </a:r>
          </a:p>
          <a:p>
            <a:pPr defTabSz="2437603"/>
            <a:r>
              <a:rPr lang="nb-NO" sz="3000" b="1" i="1" dirty="0" smtClean="0">
                <a:solidFill>
                  <a:srgbClr val="00546E"/>
                </a:solidFill>
              </a:rPr>
              <a:t>inkl. fastleger</a:t>
            </a:r>
            <a:endParaRPr lang="nb-NO" sz="3000" b="1" i="1" dirty="0">
              <a:solidFill>
                <a:srgbClr val="00546E"/>
              </a:solidFill>
            </a:endParaRPr>
          </a:p>
        </p:txBody>
      </p:sp>
      <p:sp>
        <p:nvSpPr>
          <p:cNvPr id="8" name="Rektangel 36"/>
          <p:cNvSpPr/>
          <p:nvPr/>
        </p:nvSpPr>
        <p:spPr>
          <a:xfrm>
            <a:off x="4714430" y="2981505"/>
            <a:ext cx="4140001" cy="7590493"/>
          </a:xfrm>
          <a:prstGeom prst="rect">
            <a:avLst/>
          </a:prstGeom>
          <a:solidFill>
            <a:schemeClr val="tx2">
              <a:lumMod val="40000"/>
              <a:lumOff val="6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t"/>
          <a:lstStyle/>
          <a:p>
            <a:pPr algn="ctr" defTabSz="2437603"/>
            <a:endParaRPr lang="nb-NO" sz="2800" dirty="0">
              <a:solidFill>
                <a:srgbClr val="00546E"/>
              </a:solidFill>
            </a:endParaRPr>
          </a:p>
        </p:txBody>
      </p:sp>
      <p:sp>
        <p:nvSpPr>
          <p:cNvPr id="9" name="Rektangel 129"/>
          <p:cNvSpPr/>
          <p:nvPr/>
        </p:nvSpPr>
        <p:spPr>
          <a:xfrm>
            <a:off x="9288649" y="2966237"/>
            <a:ext cx="4140001" cy="7608343"/>
          </a:xfrm>
          <a:prstGeom prst="rect">
            <a:avLst/>
          </a:prstGeom>
          <a:solidFill>
            <a:schemeClr val="tx2">
              <a:lumMod val="40000"/>
              <a:lumOff val="6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t"/>
          <a:lstStyle/>
          <a:p>
            <a:pPr algn="ctr" defTabSz="2437603"/>
            <a:endParaRPr lang="nb-NO" sz="2800" dirty="0">
              <a:solidFill>
                <a:srgbClr val="00546E"/>
              </a:solidFill>
            </a:endParaRPr>
          </a:p>
        </p:txBody>
      </p:sp>
      <p:sp>
        <p:nvSpPr>
          <p:cNvPr id="10" name="Rektangel 189"/>
          <p:cNvSpPr/>
          <p:nvPr/>
        </p:nvSpPr>
        <p:spPr>
          <a:xfrm>
            <a:off x="13906653" y="2966237"/>
            <a:ext cx="4140001" cy="7608343"/>
          </a:xfrm>
          <a:prstGeom prst="rect">
            <a:avLst/>
          </a:prstGeom>
          <a:solidFill>
            <a:schemeClr val="tx2">
              <a:lumMod val="40000"/>
              <a:lumOff val="6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t"/>
          <a:lstStyle/>
          <a:p>
            <a:pPr algn="ctr" defTabSz="2437603"/>
            <a:endParaRPr lang="nb-NO" sz="2800" dirty="0">
              <a:solidFill>
                <a:srgbClr val="00546E"/>
              </a:solidFill>
            </a:endParaRPr>
          </a:p>
        </p:txBody>
      </p:sp>
      <p:sp>
        <p:nvSpPr>
          <p:cNvPr id="11" name="Rektangel 251"/>
          <p:cNvSpPr/>
          <p:nvPr/>
        </p:nvSpPr>
        <p:spPr>
          <a:xfrm>
            <a:off x="18372139" y="2966237"/>
            <a:ext cx="4140001" cy="7608343"/>
          </a:xfrm>
          <a:prstGeom prst="rect">
            <a:avLst/>
          </a:prstGeom>
          <a:solidFill>
            <a:schemeClr val="tx2">
              <a:lumMod val="40000"/>
              <a:lumOff val="6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t"/>
          <a:lstStyle/>
          <a:p>
            <a:pPr algn="ctr" defTabSz="2437603"/>
            <a:endParaRPr lang="nb-NO" sz="2800" dirty="0">
              <a:solidFill>
                <a:srgbClr val="00546E"/>
              </a:solidFill>
            </a:endParaRPr>
          </a:p>
        </p:txBody>
      </p:sp>
      <p:sp>
        <p:nvSpPr>
          <p:cNvPr id="12" name="Avrundet rektangel 3"/>
          <p:cNvSpPr/>
          <p:nvPr/>
        </p:nvSpPr>
        <p:spPr>
          <a:xfrm>
            <a:off x="5701879" y="3340721"/>
            <a:ext cx="2165102" cy="7341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5995" tIns="45712" rIns="35995" bIns="45712" rtlCol="0" anchor="ctr"/>
          <a:lstStyle/>
          <a:p>
            <a:pPr algn="ctr"/>
            <a:r>
              <a:rPr lang="nb-NO" sz="2800" b="1">
                <a:solidFill>
                  <a:srgbClr val="00546E"/>
                </a:solidFill>
              </a:rPr>
              <a:t>Midt</a:t>
            </a:r>
            <a:endParaRPr lang="nb-NO" sz="2800" b="1" dirty="0">
              <a:solidFill>
                <a:srgbClr val="00546E"/>
              </a:solidFill>
            </a:endParaRPr>
          </a:p>
        </p:txBody>
      </p:sp>
      <p:sp>
        <p:nvSpPr>
          <p:cNvPr id="15" name="Avrundet rektangel 213"/>
          <p:cNvSpPr/>
          <p:nvPr/>
        </p:nvSpPr>
        <p:spPr>
          <a:xfrm>
            <a:off x="10276098" y="3340721"/>
            <a:ext cx="2165102" cy="7341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5995" tIns="45712" rIns="35995" bIns="45712" rtlCol="0" anchor="ctr"/>
          <a:lstStyle/>
          <a:p>
            <a:pPr algn="ctr"/>
            <a:r>
              <a:rPr lang="nb-NO" sz="2800" b="1">
                <a:solidFill>
                  <a:srgbClr val="00546E"/>
                </a:solidFill>
              </a:rPr>
              <a:t>Nord</a:t>
            </a:r>
            <a:endParaRPr lang="nb-NO" sz="2800" b="1" dirty="0">
              <a:solidFill>
                <a:srgbClr val="00546E"/>
              </a:solidFill>
            </a:endParaRPr>
          </a:p>
        </p:txBody>
      </p:sp>
      <p:sp>
        <p:nvSpPr>
          <p:cNvPr id="16" name="Avrundet rektangel 214"/>
          <p:cNvSpPr/>
          <p:nvPr/>
        </p:nvSpPr>
        <p:spPr>
          <a:xfrm>
            <a:off x="14894102" y="3340721"/>
            <a:ext cx="2165102" cy="7341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5995" tIns="45712" rIns="35995" bIns="45712" numCol="1" spcCol="0" rtlCol="0" fromWordArt="0" anchor="ctr" anchorCtr="0" forceAA="0" compatLnSpc="1">
            <a:prstTxWarp prst="textNoShape">
              <a:avLst/>
            </a:prstTxWarp>
            <a:noAutofit/>
          </a:bodyPr>
          <a:lstStyle/>
          <a:p>
            <a:pPr algn="ctr"/>
            <a:r>
              <a:rPr lang="nb-NO" sz="2800" b="1">
                <a:solidFill>
                  <a:srgbClr val="00546E"/>
                </a:solidFill>
              </a:rPr>
              <a:t>Vest</a:t>
            </a:r>
            <a:endParaRPr lang="nb-NO" sz="2800" b="1" dirty="0">
              <a:solidFill>
                <a:srgbClr val="00546E"/>
              </a:solidFill>
            </a:endParaRPr>
          </a:p>
        </p:txBody>
      </p:sp>
      <p:sp>
        <p:nvSpPr>
          <p:cNvPr id="17" name="Avrundet rektangel 215"/>
          <p:cNvSpPr/>
          <p:nvPr/>
        </p:nvSpPr>
        <p:spPr>
          <a:xfrm>
            <a:off x="19359588" y="3340721"/>
            <a:ext cx="2165102" cy="7341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5995" tIns="45712" rIns="35995" bIns="45712" numCol="1" spcCol="0" rtlCol="0" fromWordArt="0" anchor="ctr" anchorCtr="0" forceAA="0" compatLnSpc="1">
            <a:prstTxWarp prst="textNoShape">
              <a:avLst/>
            </a:prstTxWarp>
            <a:noAutofit/>
          </a:bodyPr>
          <a:lstStyle/>
          <a:p>
            <a:pPr algn="ctr"/>
            <a:r>
              <a:rPr lang="nb-NO" sz="2800" b="1">
                <a:solidFill>
                  <a:srgbClr val="00546E"/>
                </a:solidFill>
              </a:rPr>
              <a:t>Sør-Øst</a:t>
            </a:r>
            <a:endParaRPr lang="nb-NO" sz="2800" b="1" dirty="0">
              <a:solidFill>
                <a:srgbClr val="00546E"/>
              </a:solidFill>
            </a:endParaRPr>
          </a:p>
        </p:txBody>
      </p:sp>
      <p:sp>
        <p:nvSpPr>
          <p:cNvPr id="30" name="Rektangel 124"/>
          <p:cNvSpPr/>
          <p:nvPr/>
        </p:nvSpPr>
        <p:spPr>
          <a:xfrm>
            <a:off x="1620150" y="10782056"/>
            <a:ext cx="21072408" cy="126714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5967" tIns="121876" rIns="243752" bIns="121876" rtlCol="0" anchor="ctr"/>
          <a:lstStyle/>
          <a:p>
            <a:pPr defTabSz="2437603"/>
            <a:r>
              <a:rPr lang="nb-NO" sz="3000" b="1" i="1">
                <a:solidFill>
                  <a:srgbClr val="00546E"/>
                </a:solidFill>
              </a:rPr>
              <a:t>Nasjonale </a:t>
            </a:r>
            <a:br>
              <a:rPr lang="nb-NO" sz="3000" b="1" i="1">
                <a:solidFill>
                  <a:srgbClr val="00546E"/>
                </a:solidFill>
              </a:rPr>
            </a:br>
            <a:r>
              <a:rPr lang="nb-NO" sz="3000" b="1" i="1">
                <a:solidFill>
                  <a:srgbClr val="00546E"/>
                </a:solidFill>
              </a:rPr>
              <a:t>løsninger</a:t>
            </a:r>
            <a:endParaRPr lang="nb-NO" sz="3000" b="1" i="1" dirty="0">
              <a:solidFill>
                <a:srgbClr val="00546E"/>
              </a:solidFill>
            </a:endParaRPr>
          </a:p>
        </p:txBody>
      </p:sp>
      <p:sp>
        <p:nvSpPr>
          <p:cNvPr id="31" name="Alternativ prosess 216"/>
          <p:cNvSpPr/>
          <p:nvPr/>
        </p:nvSpPr>
        <p:spPr>
          <a:xfrm>
            <a:off x="5261466" y="10970882"/>
            <a:ext cx="16940061" cy="889487"/>
          </a:xfrm>
          <a:prstGeom prst="flowChartAlternateProcess">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5995" tIns="35995" rIns="35995" bIns="0" rtlCol="0" anchor="ctr"/>
          <a:lstStyle/>
          <a:p>
            <a:pPr algn="ctr" defTabSz="2437603"/>
            <a:r>
              <a:rPr lang="nb-NO" sz="2800" b="1" dirty="0">
                <a:solidFill>
                  <a:srgbClr val="002060"/>
                </a:solidFill>
              </a:rPr>
              <a:t>Integrasjon og samhandling</a:t>
            </a:r>
          </a:p>
        </p:txBody>
      </p:sp>
      <p:sp>
        <p:nvSpPr>
          <p:cNvPr id="20" name="Alternativ prosess 180"/>
          <p:cNvSpPr/>
          <p:nvPr/>
        </p:nvSpPr>
        <p:spPr>
          <a:xfrm>
            <a:off x="5261467" y="4810084"/>
            <a:ext cx="16940060" cy="5503235"/>
          </a:xfrm>
          <a:prstGeom prst="flowChartAlternate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5995" tIns="35995" rIns="35995" bIns="0" rtlCol="0" anchor="b"/>
          <a:lstStyle/>
          <a:p>
            <a:pPr algn="ctr" defTabSz="2437603"/>
            <a:r>
              <a:rPr lang="nb-NO" sz="2800" b="1" dirty="0" smtClean="0">
                <a:solidFill>
                  <a:srgbClr val="002060"/>
                </a:solidFill>
              </a:rPr>
              <a:t>Felles løsning</a:t>
            </a:r>
            <a:endParaRPr lang="nb-NO" sz="2800" b="1" dirty="0">
              <a:solidFill>
                <a:srgbClr val="002060"/>
              </a:solidFill>
            </a:endParaRPr>
          </a:p>
          <a:p>
            <a:pPr algn="ctr" defTabSz="2437603"/>
            <a:endParaRPr lang="nb-NO" sz="2800" b="1" dirty="0">
              <a:solidFill>
                <a:schemeClr val="bg1"/>
              </a:solidFill>
            </a:endParaRPr>
          </a:p>
        </p:txBody>
      </p:sp>
      <p:pic>
        <p:nvPicPr>
          <p:cNvPr id="2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67042" y="6573289"/>
            <a:ext cx="1723215" cy="1620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46806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b-NO" dirty="0" smtClean="0"/>
              <a:t>Midlertidig mål</a:t>
            </a:r>
            <a:endParaRPr lang="nb-NO" dirty="0"/>
          </a:p>
        </p:txBody>
      </p:sp>
      <p:sp>
        <p:nvSpPr>
          <p:cNvPr id="2" name="Slide Number Placeholder 1"/>
          <p:cNvSpPr>
            <a:spLocks noGrp="1"/>
          </p:cNvSpPr>
          <p:nvPr>
            <p:ph type="sldNum" sz="quarter" idx="12"/>
          </p:nvPr>
        </p:nvSpPr>
        <p:spPr/>
        <p:txBody>
          <a:bodyPr>
            <a:normAutofit/>
          </a:bodyPr>
          <a:lstStyle/>
          <a:p>
            <a:r>
              <a:rPr lang="nb-NO" smtClean="0"/>
              <a:t> Side </a:t>
            </a:r>
            <a:fld id="{5751DFAA-887F-4071-8EAD-E8CA316FCF06}" type="slidenum">
              <a:rPr lang="nb-NO" smtClean="0"/>
              <a:pPr/>
              <a:t>21</a:t>
            </a:fld>
            <a:endParaRPr lang="nb-NO" dirty="0"/>
          </a:p>
        </p:txBody>
      </p:sp>
      <p:sp>
        <p:nvSpPr>
          <p:cNvPr id="5" name="Rectangle 4"/>
          <p:cNvSpPr/>
          <p:nvPr/>
        </p:nvSpPr>
        <p:spPr>
          <a:xfrm>
            <a:off x="994613" y="2540619"/>
            <a:ext cx="22234354" cy="96857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nb-NO" sz="2300">
              <a:solidFill>
                <a:schemeClr val="tx1"/>
              </a:solidFill>
            </a:endParaRPr>
          </a:p>
        </p:txBody>
      </p:sp>
      <p:sp>
        <p:nvSpPr>
          <p:cNvPr id="6" name="Rektangel 151"/>
          <p:cNvSpPr/>
          <p:nvPr/>
        </p:nvSpPr>
        <p:spPr>
          <a:xfrm>
            <a:off x="1620150" y="4458703"/>
            <a:ext cx="21072408" cy="297673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5967" tIns="121876" rIns="243752" bIns="121876" rtlCol="0" anchor="ctr"/>
          <a:lstStyle/>
          <a:p>
            <a:pPr defTabSz="2437603"/>
            <a:r>
              <a:rPr lang="nb-NO" sz="3000" b="1" i="1">
                <a:solidFill>
                  <a:srgbClr val="00546E"/>
                </a:solidFill>
              </a:rPr>
              <a:t>Spesialist-</a:t>
            </a:r>
            <a:br>
              <a:rPr lang="nb-NO" sz="3000" b="1" i="1">
                <a:solidFill>
                  <a:srgbClr val="00546E"/>
                </a:solidFill>
              </a:rPr>
            </a:br>
            <a:r>
              <a:rPr lang="nb-NO" sz="3000" b="1" i="1">
                <a:solidFill>
                  <a:srgbClr val="00546E"/>
                </a:solidFill>
              </a:rPr>
              <a:t>helsetjenesten</a:t>
            </a:r>
            <a:endParaRPr lang="nb-NO" sz="3000" b="1" i="1" dirty="0">
              <a:solidFill>
                <a:srgbClr val="00546E"/>
              </a:solidFill>
            </a:endParaRPr>
          </a:p>
        </p:txBody>
      </p:sp>
      <p:sp>
        <p:nvSpPr>
          <p:cNvPr id="7" name="Rektangel 124"/>
          <p:cNvSpPr/>
          <p:nvPr/>
        </p:nvSpPr>
        <p:spPr>
          <a:xfrm>
            <a:off x="1620150" y="7597846"/>
            <a:ext cx="21072408" cy="297673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5967" tIns="121876" rIns="243752" bIns="121876" rtlCol="0" anchor="ctr"/>
          <a:lstStyle/>
          <a:p>
            <a:pPr defTabSz="2437603"/>
            <a:r>
              <a:rPr lang="nb-NO" sz="3000" b="1" i="1" dirty="0">
                <a:solidFill>
                  <a:srgbClr val="00546E"/>
                </a:solidFill>
              </a:rPr>
              <a:t>Kommunal </a:t>
            </a:r>
            <a:br>
              <a:rPr lang="nb-NO" sz="3000" b="1" i="1" dirty="0">
                <a:solidFill>
                  <a:srgbClr val="00546E"/>
                </a:solidFill>
              </a:rPr>
            </a:br>
            <a:r>
              <a:rPr lang="nb-NO" sz="3000" b="1" i="1" dirty="0">
                <a:solidFill>
                  <a:srgbClr val="00546E"/>
                </a:solidFill>
              </a:rPr>
              <a:t>helse- og </a:t>
            </a:r>
            <a:br>
              <a:rPr lang="nb-NO" sz="3000" b="1" i="1" dirty="0">
                <a:solidFill>
                  <a:srgbClr val="00546E"/>
                </a:solidFill>
              </a:rPr>
            </a:br>
            <a:r>
              <a:rPr lang="nb-NO" sz="3000" b="1" i="1" dirty="0">
                <a:solidFill>
                  <a:srgbClr val="00546E"/>
                </a:solidFill>
              </a:rPr>
              <a:t>omsorgs-</a:t>
            </a:r>
            <a:br>
              <a:rPr lang="nb-NO" sz="3000" b="1" i="1" dirty="0">
                <a:solidFill>
                  <a:srgbClr val="00546E"/>
                </a:solidFill>
              </a:rPr>
            </a:br>
            <a:r>
              <a:rPr lang="nb-NO" sz="3000" b="1" i="1" dirty="0" smtClean="0">
                <a:solidFill>
                  <a:srgbClr val="00546E"/>
                </a:solidFill>
              </a:rPr>
              <a:t>tjeneste</a:t>
            </a:r>
          </a:p>
          <a:p>
            <a:pPr defTabSz="2437603"/>
            <a:r>
              <a:rPr lang="nb-NO" sz="3000" b="1" i="1" dirty="0">
                <a:solidFill>
                  <a:srgbClr val="00546E"/>
                </a:solidFill>
              </a:rPr>
              <a:t>i</a:t>
            </a:r>
            <a:r>
              <a:rPr lang="nb-NO" sz="3000" b="1" i="1" dirty="0" smtClean="0">
                <a:solidFill>
                  <a:srgbClr val="00546E"/>
                </a:solidFill>
              </a:rPr>
              <a:t>nkl. fastleger</a:t>
            </a:r>
            <a:endParaRPr lang="nb-NO" sz="3000" b="1" i="1" dirty="0">
              <a:solidFill>
                <a:srgbClr val="00546E"/>
              </a:solidFill>
            </a:endParaRPr>
          </a:p>
        </p:txBody>
      </p:sp>
      <p:sp>
        <p:nvSpPr>
          <p:cNvPr id="8" name="Rektangel 36"/>
          <p:cNvSpPr/>
          <p:nvPr/>
        </p:nvSpPr>
        <p:spPr>
          <a:xfrm>
            <a:off x="4714430" y="2981505"/>
            <a:ext cx="4140001" cy="7590493"/>
          </a:xfrm>
          <a:prstGeom prst="rect">
            <a:avLst/>
          </a:prstGeom>
          <a:solidFill>
            <a:schemeClr val="tx2">
              <a:lumMod val="40000"/>
              <a:lumOff val="6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t"/>
          <a:lstStyle/>
          <a:p>
            <a:pPr algn="ctr" defTabSz="2437603"/>
            <a:endParaRPr lang="nb-NO" sz="2800" dirty="0">
              <a:solidFill>
                <a:srgbClr val="00546E"/>
              </a:solidFill>
            </a:endParaRPr>
          </a:p>
        </p:txBody>
      </p:sp>
      <p:sp>
        <p:nvSpPr>
          <p:cNvPr id="9" name="Rektangel 129"/>
          <p:cNvSpPr/>
          <p:nvPr/>
        </p:nvSpPr>
        <p:spPr>
          <a:xfrm>
            <a:off x="9288649" y="2966237"/>
            <a:ext cx="4140001" cy="7608343"/>
          </a:xfrm>
          <a:prstGeom prst="rect">
            <a:avLst/>
          </a:prstGeom>
          <a:solidFill>
            <a:schemeClr val="tx2">
              <a:lumMod val="40000"/>
              <a:lumOff val="6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t"/>
          <a:lstStyle/>
          <a:p>
            <a:pPr algn="ctr" defTabSz="2437603"/>
            <a:endParaRPr lang="nb-NO" sz="2800" dirty="0">
              <a:solidFill>
                <a:srgbClr val="00546E"/>
              </a:solidFill>
            </a:endParaRPr>
          </a:p>
        </p:txBody>
      </p:sp>
      <p:sp>
        <p:nvSpPr>
          <p:cNvPr id="10" name="Rektangel 189"/>
          <p:cNvSpPr/>
          <p:nvPr/>
        </p:nvSpPr>
        <p:spPr>
          <a:xfrm>
            <a:off x="13906653" y="2966237"/>
            <a:ext cx="4140001" cy="7608343"/>
          </a:xfrm>
          <a:prstGeom prst="rect">
            <a:avLst/>
          </a:prstGeom>
          <a:solidFill>
            <a:schemeClr val="tx2">
              <a:lumMod val="40000"/>
              <a:lumOff val="6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t"/>
          <a:lstStyle/>
          <a:p>
            <a:pPr algn="ctr" defTabSz="2437603"/>
            <a:endParaRPr lang="nb-NO" sz="2800" dirty="0">
              <a:solidFill>
                <a:srgbClr val="00546E"/>
              </a:solidFill>
            </a:endParaRPr>
          </a:p>
        </p:txBody>
      </p:sp>
      <p:sp>
        <p:nvSpPr>
          <p:cNvPr id="11" name="Rektangel 251"/>
          <p:cNvSpPr/>
          <p:nvPr/>
        </p:nvSpPr>
        <p:spPr>
          <a:xfrm>
            <a:off x="18372139" y="2966237"/>
            <a:ext cx="4140001" cy="7608343"/>
          </a:xfrm>
          <a:prstGeom prst="rect">
            <a:avLst/>
          </a:prstGeom>
          <a:solidFill>
            <a:schemeClr val="tx2">
              <a:lumMod val="40000"/>
              <a:lumOff val="6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t"/>
          <a:lstStyle/>
          <a:p>
            <a:pPr algn="ctr" defTabSz="2437603"/>
            <a:endParaRPr lang="nb-NO" sz="2800" dirty="0">
              <a:solidFill>
                <a:srgbClr val="00546E"/>
              </a:solidFill>
            </a:endParaRPr>
          </a:p>
        </p:txBody>
      </p:sp>
      <p:sp>
        <p:nvSpPr>
          <p:cNvPr id="12" name="Avrundet rektangel 3"/>
          <p:cNvSpPr/>
          <p:nvPr/>
        </p:nvSpPr>
        <p:spPr>
          <a:xfrm>
            <a:off x="5701879" y="3340721"/>
            <a:ext cx="2165102" cy="7341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5995" tIns="45712" rIns="35995" bIns="45712" rtlCol="0" anchor="ctr"/>
          <a:lstStyle/>
          <a:p>
            <a:pPr algn="ctr"/>
            <a:r>
              <a:rPr lang="nb-NO" sz="2800" b="1">
                <a:solidFill>
                  <a:srgbClr val="00546E"/>
                </a:solidFill>
              </a:rPr>
              <a:t>Midt</a:t>
            </a:r>
            <a:endParaRPr lang="nb-NO" sz="2800" b="1" dirty="0">
              <a:solidFill>
                <a:srgbClr val="00546E"/>
              </a:solidFill>
            </a:endParaRPr>
          </a:p>
        </p:txBody>
      </p:sp>
      <p:sp>
        <p:nvSpPr>
          <p:cNvPr id="13" name="Alternativ prosess 180"/>
          <p:cNvSpPr/>
          <p:nvPr/>
        </p:nvSpPr>
        <p:spPr>
          <a:xfrm>
            <a:off x="5261467" y="4810084"/>
            <a:ext cx="3093719" cy="5503235"/>
          </a:xfrm>
          <a:prstGeom prst="flowChartAlternate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5995" tIns="35995" rIns="35995" bIns="0" rtlCol="0" anchor="b"/>
          <a:lstStyle/>
          <a:p>
            <a:pPr algn="ctr" defTabSz="2437603"/>
            <a:r>
              <a:rPr lang="nb-NO" sz="2800" b="1" dirty="0">
                <a:solidFill>
                  <a:srgbClr val="002060"/>
                </a:solidFill>
              </a:rPr>
              <a:t>Helse-</a:t>
            </a:r>
          </a:p>
          <a:p>
            <a:pPr algn="ctr" defTabSz="2437603"/>
            <a:r>
              <a:rPr lang="nb-NO" sz="2800" b="1">
                <a:solidFill>
                  <a:srgbClr val="002060"/>
                </a:solidFill>
              </a:rPr>
              <a:t>Plattformen</a:t>
            </a:r>
          </a:p>
          <a:p>
            <a:pPr algn="ctr" defTabSz="2437603"/>
            <a:endParaRPr lang="nb-NO" sz="2800" b="1" dirty="0">
              <a:solidFill>
                <a:schemeClr val="bg1"/>
              </a:solidFill>
            </a:endParaRPr>
          </a:p>
        </p:txBody>
      </p:sp>
      <p:pic>
        <p:nvPicPr>
          <p:cNvPr id="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22823" y="6715109"/>
            <a:ext cx="1723215" cy="1620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Avrundet rektangel 213"/>
          <p:cNvSpPr/>
          <p:nvPr/>
        </p:nvSpPr>
        <p:spPr>
          <a:xfrm>
            <a:off x="10276098" y="3340721"/>
            <a:ext cx="2165102" cy="7341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5995" tIns="45712" rIns="35995" bIns="45712" rtlCol="0" anchor="ctr"/>
          <a:lstStyle/>
          <a:p>
            <a:pPr algn="ctr"/>
            <a:r>
              <a:rPr lang="nb-NO" sz="2800" b="1">
                <a:solidFill>
                  <a:srgbClr val="00546E"/>
                </a:solidFill>
              </a:rPr>
              <a:t>Nord</a:t>
            </a:r>
            <a:endParaRPr lang="nb-NO" sz="2800" b="1" dirty="0">
              <a:solidFill>
                <a:srgbClr val="00546E"/>
              </a:solidFill>
            </a:endParaRPr>
          </a:p>
        </p:txBody>
      </p:sp>
      <p:sp>
        <p:nvSpPr>
          <p:cNvPr id="16" name="Avrundet rektangel 214"/>
          <p:cNvSpPr/>
          <p:nvPr/>
        </p:nvSpPr>
        <p:spPr>
          <a:xfrm>
            <a:off x="14894102" y="3340721"/>
            <a:ext cx="2165102" cy="7341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5995" tIns="45712" rIns="35995" bIns="45712" numCol="1" spcCol="0" rtlCol="0" fromWordArt="0" anchor="ctr" anchorCtr="0" forceAA="0" compatLnSpc="1">
            <a:prstTxWarp prst="textNoShape">
              <a:avLst/>
            </a:prstTxWarp>
            <a:noAutofit/>
          </a:bodyPr>
          <a:lstStyle/>
          <a:p>
            <a:pPr algn="ctr"/>
            <a:r>
              <a:rPr lang="nb-NO" sz="2800" b="1">
                <a:solidFill>
                  <a:srgbClr val="00546E"/>
                </a:solidFill>
              </a:rPr>
              <a:t>Vest</a:t>
            </a:r>
            <a:endParaRPr lang="nb-NO" sz="2800" b="1" dirty="0">
              <a:solidFill>
                <a:srgbClr val="00546E"/>
              </a:solidFill>
            </a:endParaRPr>
          </a:p>
        </p:txBody>
      </p:sp>
      <p:sp>
        <p:nvSpPr>
          <p:cNvPr id="17" name="Avrundet rektangel 215"/>
          <p:cNvSpPr/>
          <p:nvPr/>
        </p:nvSpPr>
        <p:spPr>
          <a:xfrm>
            <a:off x="19359588" y="3340721"/>
            <a:ext cx="2165102" cy="7341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5995" tIns="45712" rIns="35995" bIns="45712" numCol="1" spcCol="0" rtlCol="0" fromWordArt="0" anchor="ctr" anchorCtr="0" forceAA="0" compatLnSpc="1">
            <a:prstTxWarp prst="textNoShape">
              <a:avLst/>
            </a:prstTxWarp>
            <a:noAutofit/>
          </a:bodyPr>
          <a:lstStyle/>
          <a:p>
            <a:pPr algn="ctr"/>
            <a:r>
              <a:rPr lang="nb-NO" sz="2800" b="1">
                <a:solidFill>
                  <a:srgbClr val="00546E"/>
                </a:solidFill>
              </a:rPr>
              <a:t>Sør-Øst</a:t>
            </a:r>
            <a:endParaRPr lang="nb-NO" sz="2800" b="1" dirty="0">
              <a:solidFill>
                <a:srgbClr val="00546E"/>
              </a:solidFill>
            </a:endParaRPr>
          </a:p>
        </p:txBody>
      </p:sp>
      <p:sp>
        <p:nvSpPr>
          <p:cNvPr id="18" name="Alternativ prosess 216"/>
          <p:cNvSpPr/>
          <p:nvPr/>
        </p:nvSpPr>
        <p:spPr>
          <a:xfrm>
            <a:off x="9453107" y="7807901"/>
            <a:ext cx="12912878" cy="2505422"/>
          </a:xfrm>
          <a:prstGeom prst="flowChartAlternateProcess">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5995" tIns="35995" rIns="35995" bIns="0" rtlCol="0" anchor="b"/>
          <a:lstStyle/>
          <a:p>
            <a:pPr algn="ctr" defTabSz="2437603"/>
            <a:r>
              <a:rPr lang="nb-NO" sz="2800" b="1">
                <a:solidFill>
                  <a:srgbClr val="002060"/>
                </a:solidFill>
              </a:rPr>
              <a:t>Felles løsning for kommunale helse- og omsorgstjenester, inkl. fastlegene</a:t>
            </a:r>
            <a:endParaRPr lang="nb-NO" sz="2800" b="1" dirty="0">
              <a:solidFill>
                <a:srgbClr val="002060"/>
              </a:solidFill>
            </a:endParaRPr>
          </a:p>
        </p:txBody>
      </p:sp>
      <p:pic>
        <p:nvPicPr>
          <p:cNvPr id="1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115048" y="7714908"/>
            <a:ext cx="1723215" cy="1620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0" name="Gruppe 1"/>
          <p:cNvGrpSpPr/>
          <p:nvPr/>
        </p:nvGrpSpPr>
        <p:grpSpPr>
          <a:xfrm>
            <a:off x="10386568" y="4975580"/>
            <a:ext cx="1944162" cy="1762757"/>
            <a:chOff x="15203808" y="583157"/>
            <a:chExt cx="1944162" cy="1762872"/>
          </a:xfrm>
        </p:grpSpPr>
        <p:sp>
          <p:nvSpPr>
            <p:cNvPr id="28" name="Alternativ prosess 39"/>
            <p:cNvSpPr/>
            <p:nvPr/>
          </p:nvSpPr>
          <p:spPr>
            <a:xfrm>
              <a:off x="15203808" y="583157"/>
              <a:ext cx="1944162" cy="1762872"/>
            </a:xfrm>
            <a:prstGeom prst="flowChartAlternateProcess">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9996" tIns="59996" rIns="59996" bIns="0" rtlCol="0" anchor="b"/>
            <a:lstStyle/>
            <a:p>
              <a:pPr algn="ctr" defTabSz="2437603"/>
              <a:endParaRPr lang="nb-NO" sz="1800" b="1" dirty="0">
                <a:solidFill>
                  <a:srgbClr val="00546E">
                    <a:lumMod val="50000"/>
                  </a:srgbClr>
                </a:solidFill>
              </a:endParaRPr>
            </a:p>
          </p:txBody>
        </p:sp>
        <p:pic>
          <p:nvPicPr>
            <p:cNvPr id="2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314282" y="654312"/>
              <a:ext cx="1723215" cy="1620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1" name="Gruppe 2"/>
          <p:cNvGrpSpPr/>
          <p:nvPr/>
        </p:nvGrpSpPr>
        <p:grpSpPr>
          <a:xfrm>
            <a:off x="15004574" y="4975580"/>
            <a:ext cx="1944162" cy="1762757"/>
            <a:chOff x="17598666" y="644667"/>
            <a:chExt cx="1944162" cy="1762872"/>
          </a:xfrm>
        </p:grpSpPr>
        <p:sp>
          <p:nvSpPr>
            <p:cNvPr id="26" name="Alternativ prosess 54"/>
            <p:cNvSpPr/>
            <p:nvPr/>
          </p:nvSpPr>
          <p:spPr>
            <a:xfrm>
              <a:off x="17598666" y="644667"/>
              <a:ext cx="1944162" cy="1762872"/>
            </a:xfrm>
            <a:prstGeom prst="flowChartAlternateProcess">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9996" tIns="59996" rIns="59996" bIns="0" rtlCol="0" anchor="b"/>
            <a:lstStyle/>
            <a:p>
              <a:pPr algn="ctr" defTabSz="2437603"/>
              <a:endParaRPr lang="nb-NO" sz="1800" b="1" dirty="0">
                <a:solidFill>
                  <a:srgbClr val="00546E">
                    <a:lumMod val="50000"/>
                  </a:srgbClr>
                </a:solidFill>
              </a:endParaRPr>
            </a:p>
          </p:txBody>
        </p:sp>
        <p:pic>
          <p:nvPicPr>
            <p:cNvPr id="2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709140" y="715822"/>
              <a:ext cx="1723215" cy="1620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2" name="Gruppe 4"/>
          <p:cNvGrpSpPr/>
          <p:nvPr/>
        </p:nvGrpSpPr>
        <p:grpSpPr>
          <a:xfrm>
            <a:off x="19470058" y="4975580"/>
            <a:ext cx="1944162" cy="1762757"/>
            <a:chOff x="20254780" y="644667"/>
            <a:chExt cx="1944162" cy="1762872"/>
          </a:xfrm>
        </p:grpSpPr>
        <p:sp>
          <p:nvSpPr>
            <p:cNvPr id="24" name="Alternativ prosess 58"/>
            <p:cNvSpPr/>
            <p:nvPr/>
          </p:nvSpPr>
          <p:spPr>
            <a:xfrm>
              <a:off x="20254780" y="644667"/>
              <a:ext cx="1944162" cy="1762872"/>
            </a:xfrm>
            <a:prstGeom prst="flowChartAlternateProcess">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9996" tIns="59996" rIns="59996" bIns="0" rtlCol="0" anchor="b"/>
            <a:lstStyle/>
            <a:p>
              <a:pPr algn="ctr" defTabSz="2437603"/>
              <a:endParaRPr lang="nb-NO" sz="1800" b="1" dirty="0">
                <a:solidFill>
                  <a:srgbClr val="00546E">
                    <a:lumMod val="50000"/>
                  </a:srgbClr>
                </a:solidFill>
              </a:endParaRPr>
            </a:p>
          </p:txBody>
        </p:sp>
        <p:pic>
          <p:nvPicPr>
            <p:cNvPr id="2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365254" y="715822"/>
              <a:ext cx="1723215" cy="1620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3" name="Alternativ prosess 216"/>
          <p:cNvSpPr/>
          <p:nvPr/>
        </p:nvSpPr>
        <p:spPr>
          <a:xfrm>
            <a:off x="9453107" y="4728816"/>
            <a:ext cx="12784556" cy="2308765"/>
          </a:xfrm>
          <a:prstGeom prst="flowChartAlternateProcess">
            <a:avLst/>
          </a:prstGeom>
          <a:noFill/>
          <a:ln>
            <a:solidFill>
              <a:schemeClr val="bg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5995" tIns="35995" rIns="35995" bIns="0" rtlCol="0" anchor="b"/>
          <a:lstStyle/>
          <a:p>
            <a:pPr algn="ctr" defTabSz="2437603"/>
            <a:endParaRPr lang="nb-NO" sz="2800" b="1" dirty="0">
              <a:solidFill>
                <a:schemeClr val="bg1"/>
              </a:solidFill>
            </a:endParaRPr>
          </a:p>
        </p:txBody>
      </p:sp>
      <p:sp>
        <p:nvSpPr>
          <p:cNvPr id="30" name="Rektangel 124"/>
          <p:cNvSpPr/>
          <p:nvPr/>
        </p:nvSpPr>
        <p:spPr>
          <a:xfrm>
            <a:off x="1620150" y="10782056"/>
            <a:ext cx="21072408" cy="126714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5967" tIns="121876" rIns="243752" bIns="121876" rtlCol="0" anchor="ctr"/>
          <a:lstStyle/>
          <a:p>
            <a:pPr defTabSz="2437603"/>
            <a:r>
              <a:rPr lang="nb-NO" sz="3000" b="1" i="1">
                <a:solidFill>
                  <a:srgbClr val="00546E"/>
                </a:solidFill>
              </a:rPr>
              <a:t>Nasjonale </a:t>
            </a:r>
            <a:br>
              <a:rPr lang="nb-NO" sz="3000" b="1" i="1">
                <a:solidFill>
                  <a:srgbClr val="00546E"/>
                </a:solidFill>
              </a:rPr>
            </a:br>
            <a:r>
              <a:rPr lang="nb-NO" sz="3000" b="1" i="1">
                <a:solidFill>
                  <a:srgbClr val="00546E"/>
                </a:solidFill>
              </a:rPr>
              <a:t>løsninger</a:t>
            </a:r>
            <a:endParaRPr lang="nb-NO" sz="3000" b="1" i="1" dirty="0">
              <a:solidFill>
                <a:srgbClr val="00546E"/>
              </a:solidFill>
            </a:endParaRPr>
          </a:p>
        </p:txBody>
      </p:sp>
      <p:sp>
        <p:nvSpPr>
          <p:cNvPr id="31" name="Alternativ prosess 216"/>
          <p:cNvSpPr/>
          <p:nvPr/>
        </p:nvSpPr>
        <p:spPr>
          <a:xfrm>
            <a:off x="5261466" y="10970882"/>
            <a:ext cx="16940061" cy="889487"/>
          </a:xfrm>
          <a:prstGeom prst="flowChartAlternateProcess">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5995" tIns="35995" rIns="35995" bIns="0" rtlCol="0" anchor="ctr"/>
          <a:lstStyle/>
          <a:p>
            <a:pPr algn="ctr" defTabSz="2437603"/>
            <a:r>
              <a:rPr lang="nb-NO" sz="2800" b="1">
                <a:solidFill>
                  <a:srgbClr val="002060"/>
                </a:solidFill>
              </a:rPr>
              <a:t>Integrasjon og samhandling</a:t>
            </a:r>
            <a:endParaRPr lang="nb-NO" sz="2800" b="1" dirty="0">
              <a:solidFill>
                <a:srgbClr val="002060"/>
              </a:solidFill>
            </a:endParaRPr>
          </a:p>
        </p:txBody>
      </p:sp>
    </p:spTree>
    <p:extLst>
      <p:ext uri="{BB962C8B-B14F-4D97-AF65-F5344CB8AC3E}">
        <p14:creationId xmlns:p14="http://schemas.microsoft.com/office/powerpoint/2010/main" val="32391559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3" name="Objekt 5131" hidden="1"/>
          <p:cNvGraphicFramePr>
            <a:graphicFrameLocks noChangeAspect="1"/>
          </p:cNvGraphicFramePr>
          <p:nvPr>
            <p:custDataLst>
              <p:tags r:id="rId2"/>
            </p:custDataLst>
            <p:extLst>
              <p:ext uri="{D42A27DB-BD31-4B8C-83A1-F6EECF244321}">
                <p14:modId xmlns:p14="http://schemas.microsoft.com/office/powerpoint/2010/main" val="408339571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4347"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7" name="Tittel 6"/>
          <p:cNvSpPr>
            <a:spLocks noGrp="1"/>
          </p:cNvSpPr>
          <p:nvPr>
            <p:ph type="title"/>
          </p:nvPr>
        </p:nvSpPr>
        <p:spPr/>
        <p:txBody>
          <a:bodyPr>
            <a:normAutofit/>
          </a:bodyPr>
          <a:lstStyle/>
          <a:p>
            <a:r>
              <a:rPr lang="nb-NO" dirty="0" smtClean="0"/>
              <a:t>Plan og milepæler per juni 2017</a:t>
            </a:r>
            <a:endParaRPr lang="nb-NO" dirty="0"/>
          </a:p>
        </p:txBody>
      </p:sp>
      <p:sp>
        <p:nvSpPr>
          <p:cNvPr id="4" name="Plassholder for lysbildenummer 3"/>
          <p:cNvSpPr>
            <a:spLocks noGrp="1"/>
          </p:cNvSpPr>
          <p:nvPr>
            <p:ph type="sldNum" sz="quarter" idx="12"/>
          </p:nvPr>
        </p:nvSpPr>
        <p:spPr/>
        <p:txBody>
          <a:bodyPr/>
          <a:lstStyle/>
          <a:p>
            <a:fld id="{5751DFAA-887F-4071-8EAD-E8CA316FCF06}" type="slidenum">
              <a:rPr lang="nb-NO" smtClean="0"/>
              <a:pPr/>
              <a:t>22</a:t>
            </a:fld>
            <a:endParaRPr lang="nb-NO"/>
          </a:p>
        </p:txBody>
      </p:sp>
      <p:sp>
        <p:nvSpPr>
          <p:cNvPr id="122" name="TekstSylinder 2"/>
          <p:cNvSpPr txBox="1"/>
          <p:nvPr/>
        </p:nvSpPr>
        <p:spPr>
          <a:xfrm>
            <a:off x="17077585" y="544618"/>
            <a:ext cx="6463308" cy="553998"/>
          </a:xfrm>
          <a:prstGeom prst="rect">
            <a:avLst/>
          </a:prstGeom>
          <a:noFill/>
        </p:spPr>
        <p:txBody>
          <a:bodyPr vert="horz" wrap="none" lIns="0" tIns="0" rIns="0" bIns="0" rtlCol="0">
            <a:spAutoFit/>
          </a:bodyPr>
          <a:lstStyle/>
          <a:p>
            <a:pPr>
              <a:spcAft>
                <a:spcPts val="1000"/>
              </a:spcAft>
            </a:pPr>
            <a:r>
              <a:rPr lang="nb-NO" b="1" i="1" dirty="0" smtClean="0">
                <a:solidFill>
                  <a:srgbClr val="C00000"/>
                </a:solidFill>
              </a:rPr>
              <a:t>Foreløpig, tentative tidspunkt</a:t>
            </a:r>
          </a:p>
        </p:txBody>
      </p:sp>
      <p:grpSp>
        <p:nvGrpSpPr>
          <p:cNvPr id="6" name="Gruppe 5"/>
          <p:cNvGrpSpPr/>
          <p:nvPr/>
        </p:nvGrpSpPr>
        <p:grpSpPr>
          <a:xfrm>
            <a:off x="1541575" y="10360305"/>
            <a:ext cx="22565139" cy="1011288"/>
            <a:chOff x="1541575" y="10360305"/>
            <a:chExt cx="22565139" cy="1011288"/>
          </a:xfrm>
        </p:grpSpPr>
        <p:cxnSp>
          <p:nvCxnSpPr>
            <p:cNvPr id="9" name="Rett pil 8"/>
            <p:cNvCxnSpPr/>
            <p:nvPr/>
          </p:nvCxnSpPr>
          <p:spPr>
            <a:xfrm>
              <a:off x="1541575" y="10550855"/>
              <a:ext cx="22565139" cy="0"/>
            </a:xfrm>
            <a:prstGeom prst="straightConnector1">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 name="Rett linje 10"/>
            <p:cNvCxnSpPr/>
            <p:nvPr/>
          </p:nvCxnSpPr>
          <p:spPr>
            <a:xfrm>
              <a:off x="3613031" y="10360305"/>
              <a:ext cx="0" cy="371323"/>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Rett linje 11"/>
            <p:cNvCxnSpPr/>
            <p:nvPr/>
          </p:nvCxnSpPr>
          <p:spPr>
            <a:xfrm>
              <a:off x="5111256" y="10360305"/>
              <a:ext cx="0" cy="371323"/>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Rett linje 12"/>
            <p:cNvCxnSpPr/>
            <p:nvPr/>
          </p:nvCxnSpPr>
          <p:spPr>
            <a:xfrm>
              <a:off x="6609480" y="10360305"/>
              <a:ext cx="0" cy="371323"/>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Rett linje 13"/>
            <p:cNvCxnSpPr/>
            <p:nvPr/>
          </p:nvCxnSpPr>
          <p:spPr>
            <a:xfrm>
              <a:off x="8107703" y="10360305"/>
              <a:ext cx="0" cy="371323"/>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Rett linje 14"/>
            <p:cNvCxnSpPr/>
            <p:nvPr/>
          </p:nvCxnSpPr>
          <p:spPr>
            <a:xfrm>
              <a:off x="9605927" y="10360305"/>
              <a:ext cx="0" cy="371323"/>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Rett linje 15"/>
            <p:cNvCxnSpPr/>
            <p:nvPr/>
          </p:nvCxnSpPr>
          <p:spPr>
            <a:xfrm>
              <a:off x="11104150" y="10360305"/>
              <a:ext cx="0" cy="371323"/>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Rett linje 16"/>
            <p:cNvCxnSpPr/>
            <p:nvPr/>
          </p:nvCxnSpPr>
          <p:spPr>
            <a:xfrm>
              <a:off x="12602374" y="10360305"/>
              <a:ext cx="0" cy="371323"/>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Rett linje 17"/>
            <p:cNvCxnSpPr/>
            <p:nvPr/>
          </p:nvCxnSpPr>
          <p:spPr>
            <a:xfrm>
              <a:off x="14100597" y="10360305"/>
              <a:ext cx="0" cy="371323"/>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Rett linje 18"/>
            <p:cNvCxnSpPr/>
            <p:nvPr/>
          </p:nvCxnSpPr>
          <p:spPr>
            <a:xfrm>
              <a:off x="15598821" y="10360305"/>
              <a:ext cx="0" cy="371323"/>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Rett linje 19"/>
            <p:cNvCxnSpPr/>
            <p:nvPr/>
          </p:nvCxnSpPr>
          <p:spPr>
            <a:xfrm>
              <a:off x="17097045" y="10360305"/>
              <a:ext cx="0" cy="371323"/>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Rett linje 20"/>
            <p:cNvCxnSpPr/>
            <p:nvPr/>
          </p:nvCxnSpPr>
          <p:spPr>
            <a:xfrm>
              <a:off x="18595269" y="10360305"/>
              <a:ext cx="0" cy="371323"/>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Rett linje 21"/>
            <p:cNvCxnSpPr/>
            <p:nvPr/>
          </p:nvCxnSpPr>
          <p:spPr>
            <a:xfrm>
              <a:off x="20093492" y="10360305"/>
              <a:ext cx="0" cy="371323"/>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Rett linje 22"/>
            <p:cNvCxnSpPr/>
            <p:nvPr/>
          </p:nvCxnSpPr>
          <p:spPr>
            <a:xfrm>
              <a:off x="21591716" y="10360305"/>
              <a:ext cx="0" cy="371323"/>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Rett linje 23"/>
            <p:cNvCxnSpPr/>
            <p:nvPr/>
          </p:nvCxnSpPr>
          <p:spPr>
            <a:xfrm>
              <a:off x="23089939" y="10360305"/>
              <a:ext cx="0" cy="371323"/>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Rett linje 45"/>
            <p:cNvCxnSpPr/>
            <p:nvPr/>
          </p:nvCxnSpPr>
          <p:spPr>
            <a:xfrm>
              <a:off x="2206005" y="10360305"/>
              <a:ext cx="0" cy="371323"/>
            </a:xfrm>
            <a:prstGeom prst="line">
              <a:avLst/>
            </a:prstGeom>
          </p:spPr>
          <p:style>
            <a:lnRef idx="1">
              <a:schemeClr val="accent1"/>
            </a:lnRef>
            <a:fillRef idx="0">
              <a:schemeClr val="accent1"/>
            </a:fillRef>
            <a:effectRef idx="0">
              <a:schemeClr val="accent1"/>
            </a:effectRef>
            <a:fontRef idx="minor">
              <a:schemeClr val="tx1"/>
            </a:fontRef>
          </p:style>
        </p:cxnSp>
        <p:sp>
          <p:nvSpPr>
            <p:cNvPr id="28" name="TekstSylinder 27"/>
            <p:cNvSpPr txBox="1"/>
            <p:nvPr/>
          </p:nvSpPr>
          <p:spPr>
            <a:xfrm>
              <a:off x="3828046" y="10826049"/>
              <a:ext cx="993074" cy="522824"/>
            </a:xfrm>
            <a:prstGeom prst="rect">
              <a:avLst/>
            </a:prstGeom>
            <a:noFill/>
          </p:spPr>
          <p:txBody>
            <a:bodyPr wrap="none" lIns="152010" tIns="76004" rIns="152010" bIns="76004" rtlCol="0">
              <a:spAutoFit/>
            </a:bodyPr>
            <a:lstStyle/>
            <a:p>
              <a:pPr defTabSz="1824144"/>
              <a:r>
                <a:rPr lang="nb-NO" sz="2400" dirty="0">
                  <a:solidFill>
                    <a:srgbClr val="281C2C"/>
                  </a:solidFill>
                </a:rPr>
                <a:t>2014</a:t>
              </a:r>
            </a:p>
          </p:txBody>
        </p:sp>
        <p:sp>
          <p:nvSpPr>
            <p:cNvPr id="29" name="TekstSylinder 28"/>
            <p:cNvSpPr txBox="1"/>
            <p:nvPr/>
          </p:nvSpPr>
          <p:spPr>
            <a:xfrm>
              <a:off x="5313242" y="10848769"/>
              <a:ext cx="993074" cy="522824"/>
            </a:xfrm>
            <a:prstGeom prst="rect">
              <a:avLst/>
            </a:prstGeom>
            <a:noFill/>
          </p:spPr>
          <p:txBody>
            <a:bodyPr wrap="none" lIns="152010" tIns="76004" rIns="152010" bIns="76004" rtlCol="0">
              <a:spAutoFit/>
            </a:bodyPr>
            <a:lstStyle/>
            <a:p>
              <a:pPr defTabSz="1824144"/>
              <a:r>
                <a:rPr lang="nb-NO" sz="2400" dirty="0">
                  <a:solidFill>
                    <a:srgbClr val="281C2C"/>
                  </a:solidFill>
                </a:rPr>
                <a:t>2015</a:t>
              </a:r>
            </a:p>
          </p:txBody>
        </p:sp>
        <p:sp>
          <p:nvSpPr>
            <p:cNvPr id="30" name="TekstSylinder 29"/>
            <p:cNvSpPr txBox="1"/>
            <p:nvPr/>
          </p:nvSpPr>
          <p:spPr>
            <a:xfrm>
              <a:off x="6857064" y="10848769"/>
              <a:ext cx="993074" cy="522824"/>
            </a:xfrm>
            <a:prstGeom prst="rect">
              <a:avLst/>
            </a:prstGeom>
            <a:noFill/>
          </p:spPr>
          <p:txBody>
            <a:bodyPr wrap="none" lIns="152010" tIns="76004" rIns="152010" bIns="76004" rtlCol="0">
              <a:spAutoFit/>
            </a:bodyPr>
            <a:lstStyle/>
            <a:p>
              <a:pPr defTabSz="1824144"/>
              <a:r>
                <a:rPr lang="nb-NO" sz="2400" dirty="0">
                  <a:solidFill>
                    <a:srgbClr val="281C2C"/>
                  </a:solidFill>
                </a:rPr>
                <a:t>2016</a:t>
              </a:r>
            </a:p>
          </p:txBody>
        </p:sp>
        <p:sp>
          <p:nvSpPr>
            <p:cNvPr id="31" name="TekstSylinder 30"/>
            <p:cNvSpPr txBox="1"/>
            <p:nvPr/>
          </p:nvSpPr>
          <p:spPr>
            <a:xfrm>
              <a:off x="8342260" y="10826049"/>
              <a:ext cx="993074" cy="522824"/>
            </a:xfrm>
            <a:prstGeom prst="rect">
              <a:avLst/>
            </a:prstGeom>
            <a:noFill/>
          </p:spPr>
          <p:txBody>
            <a:bodyPr wrap="none" lIns="152010" tIns="76004" rIns="152010" bIns="76004" rtlCol="0">
              <a:spAutoFit/>
            </a:bodyPr>
            <a:lstStyle/>
            <a:p>
              <a:pPr defTabSz="1824144"/>
              <a:r>
                <a:rPr lang="nb-NO" sz="2400" dirty="0">
                  <a:solidFill>
                    <a:srgbClr val="281C2C"/>
                  </a:solidFill>
                </a:rPr>
                <a:t>2017</a:t>
              </a:r>
            </a:p>
          </p:txBody>
        </p:sp>
        <p:sp>
          <p:nvSpPr>
            <p:cNvPr id="32" name="TekstSylinder 31"/>
            <p:cNvSpPr txBox="1"/>
            <p:nvPr/>
          </p:nvSpPr>
          <p:spPr>
            <a:xfrm>
              <a:off x="9904288" y="10809635"/>
              <a:ext cx="993074" cy="522824"/>
            </a:xfrm>
            <a:prstGeom prst="rect">
              <a:avLst/>
            </a:prstGeom>
            <a:noFill/>
          </p:spPr>
          <p:txBody>
            <a:bodyPr wrap="none" lIns="152010" tIns="76004" rIns="152010" bIns="76004" rtlCol="0">
              <a:spAutoFit/>
            </a:bodyPr>
            <a:lstStyle/>
            <a:p>
              <a:pPr defTabSz="1824144"/>
              <a:r>
                <a:rPr lang="nb-NO" sz="2400" dirty="0">
                  <a:solidFill>
                    <a:srgbClr val="281C2C"/>
                  </a:solidFill>
                </a:rPr>
                <a:t>2018</a:t>
              </a:r>
            </a:p>
          </p:txBody>
        </p:sp>
        <p:sp>
          <p:nvSpPr>
            <p:cNvPr id="33" name="TekstSylinder 32"/>
            <p:cNvSpPr txBox="1"/>
            <p:nvPr/>
          </p:nvSpPr>
          <p:spPr>
            <a:xfrm>
              <a:off x="11389531" y="10832402"/>
              <a:ext cx="993074" cy="522824"/>
            </a:xfrm>
            <a:prstGeom prst="rect">
              <a:avLst/>
            </a:prstGeom>
            <a:noFill/>
          </p:spPr>
          <p:txBody>
            <a:bodyPr wrap="none" lIns="152010" tIns="76004" rIns="152010" bIns="76004" rtlCol="0">
              <a:spAutoFit/>
            </a:bodyPr>
            <a:lstStyle/>
            <a:p>
              <a:pPr defTabSz="1824144"/>
              <a:r>
                <a:rPr lang="nb-NO" sz="2400" dirty="0">
                  <a:solidFill>
                    <a:srgbClr val="281C2C"/>
                  </a:solidFill>
                </a:rPr>
                <a:t>2019</a:t>
              </a:r>
            </a:p>
          </p:txBody>
        </p:sp>
        <p:sp>
          <p:nvSpPr>
            <p:cNvPr id="34" name="TekstSylinder 33"/>
            <p:cNvSpPr txBox="1"/>
            <p:nvPr/>
          </p:nvSpPr>
          <p:spPr>
            <a:xfrm>
              <a:off x="12933352" y="10832402"/>
              <a:ext cx="993074" cy="522824"/>
            </a:xfrm>
            <a:prstGeom prst="rect">
              <a:avLst/>
            </a:prstGeom>
            <a:noFill/>
          </p:spPr>
          <p:txBody>
            <a:bodyPr wrap="none" lIns="152010" tIns="76004" rIns="152010" bIns="76004" rtlCol="0">
              <a:spAutoFit/>
            </a:bodyPr>
            <a:lstStyle/>
            <a:p>
              <a:pPr defTabSz="1824144"/>
              <a:r>
                <a:rPr lang="nb-NO" sz="2400" dirty="0">
                  <a:solidFill>
                    <a:srgbClr val="281C2C"/>
                  </a:solidFill>
                </a:rPr>
                <a:t>2020</a:t>
              </a:r>
            </a:p>
          </p:txBody>
        </p:sp>
        <p:sp>
          <p:nvSpPr>
            <p:cNvPr id="35" name="TekstSylinder 34"/>
            <p:cNvSpPr txBox="1"/>
            <p:nvPr/>
          </p:nvSpPr>
          <p:spPr>
            <a:xfrm>
              <a:off x="14418548" y="10809682"/>
              <a:ext cx="993074" cy="522824"/>
            </a:xfrm>
            <a:prstGeom prst="rect">
              <a:avLst/>
            </a:prstGeom>
            <a:noFill/>
          </p:spPr>
          <p:txBody>
            <a:bodyPr wrap="none" lIns="152010" tIns="76004" rIns="152010" bIns="76004" rtlCol="0">
              <a:spAutoFit/>
            </a:bodyPr>
            <a:lstStyle/>
            <a:p>
              <a:pPr defTabSz="1824144"/>
              <a:r>
                <a:rPr lang="nb-NO" sz="2400" dirty="0">
                  <a:solidFill>
                    <a:srgbClr val="281C2C"/>
                  </a:solidFill>
                </a:rPr>
                <a:t>2021</a:t>
              </a:r>
            </a:p>
          </p:txBody>
        </p:sp>
        <p:sp>
          <p:nvSpPr>
            <p:cNvPr id="36" name="TekstSylinder 35"/>
            <p:cNvSpPr txBox="1"/>
            <p:nvPr/>
          </p:nvSpPr>
          <p:spPr>
            <a:xfrm>
              <a:off x="15893327" y="10791727"/>
              <a:ext cx="993074" cy="522824"/>
            </a:xfrm>
            <a:prstGeom prst="rect">
              <a:avLst/>
            </a:prstGeom>
            <a:noFill/>
          </p:spPr>
          <p:txBody>
            <a:bodyPr wrap="none" lIns="152010" tIns="76004" rIns="152010" bIns="76004" rtlCol="0">
              <a:spAutoFit/>
            </a:bodyPr>
            <a:lstStyle/>
            <a:p>
              <a:pPr defTabSz="1824144"/>
              <a:r>
                <a:rPr lang="nb-NO" sz="2400" dirty="0">
                  <a:solidFill>
                    <a:srgbClr val="281C2C"/>
                  </a:solidFill>
                </a:rPr>
                <a:t>2022</a:t>
              </a:r>
            </a:p>
          </p:txBody>
        </p:sp>
        <p:sp>
          <p:nvSpPr>
            <p:cNvPr id="37" name="TekstSylinder 36"/>
            <p:cNvSpPr txBox="1"/>
            <p:nvPr/>
          </p:nvSpPr>
          <p:spPr>
            <a:xfrm>
              <a:off x="17319897" y="10780486"/>
              <a:ext cx="993074" cy="522824"/>
            </a:xfrm>
            <a:prstGeom prst="rect">
              <a:avLst/>
            </a:prstGeom>
            <a:noFill/>
          </p:spPr>
          <p:txBody>
            <a:bodyPr wrap="none" lIns="152010" tIns="76004" rIns="152010" bIns="76004" rtlCol="0">
              <a:spAutoFit/>
            </a:bodyPr>
            <a:lstStyle/>
            <a:p>
              <a:pPr defTabSz="1824144"/>
              <a:r>
                <a:rPr lang="nb-NO" sz="2400" dirty="0">
                  <a:solidFill>
                    <a:srgbClr val="281C2C"/>
                  </a:solidFill>
                </a:rPr>
                <a:t>2023</a:t>
              </a:r>
            </a:p>
          </p:txBody>
        </p:sp>
        <p:sp>
          <p:nvSpPr>
            <p:cNvPr id="38" name="TekstSylinder 37"/>
            <p:cNvSpPr txBox="1"/>
            <p:nvPr/>
          </p:nvSpPr>
          <p:spPr>
            <a:xfrm>
              <a:off x="18805092" y="10777184"/>
              <a:ext cx="993074" cy="522824"/>
            </a:xfrm>
            <a:prstGeom prst="rect">
              <a:avLst/>
            </a:prstGeom>
            <a:noFill/>
          </p:spPr>
          <p:txBody>
            <a:bodyPr wrap="none" lIns="152010" tIns="76004" rIns="152010" bIns="76004" rtlCol="0">
              <a:spAutoFit/>
            </a:bodyPr>
            <a:lstStyle/>
            <a:p>
              <a:pPr defTabSz="1824144"/>
              <a:r>
                <a:rPr lang="nb-NO" sz="2400" dirty="0">
                  <a:solidFill>
                    <a:srgbClr val="281C2C"/>
                  </a:solidFill>
                </a:rPr>
                <a:t>2024</a:t>
              </a:r>
            </a:p>
          </p:txBody>
        </p:sp>
        <p:sp>
          <p:nvSpPr>
            <p:cNvPr id="39" name="TekstSylinder 38"/>
            <p:cNvSpPr txBox="1"/>
            <p:nvPr/>
          </p:nvSpPr>
          <p:spPr>
            <a:xfrm>
              <a:off x="20329373" y="10798316"/>
              <a:ext cx="993074" cy="522824"/>
            </a:xfrm>
            <a:prstGeom prst="rect">
              <a:avLst/>
            </a:prstGeom>
            <a:noFill/>
          </p:spPr>
          <p:txBody>
            <a:bodyPr wrap="none" lIns="152010" tIns="76004" rIns="152010" bIns="76004" rtlCol="0">
              <a:spAutoFit/>
            </a:bodyPr>
            <a:lstStyle/>
            <a:p>
              <a:pPr defTabSz="1824144"/>
              <a:r>
                <a:rPr lang="nb-NO" sz="2400" dirty="0">
                  <a:solidFill>
                    <a:srgbClr val="281C2C"/>
                  </a:solidFill>
                </a:rPr>
                <a:t>2025</a:t>
              </a:r>
            </a:p>
          </p:txBody>
        </p:sp>
        <p:sp>
          <p:nvSpPr>
            <p:cNvPr id="40" name="TekstSylinder 39"/>
            <p:cNvSpPr txBox="1"/>
            <p:nvPr/>
          </p:nvSpPr>
          <p:spPr>
            <a:xfrm>
              <a:off x="21854941" y="10777184"/>
              <a:ext cx="993074" cy="522824"/>
            </a:xfrm>
            <a:prstGeom prst="rect">
              <a:avLst/>
            </a:prstGeom>
            <a:noFill/>
          </p:spPr>
          <p:txBody>
            <a:bodyPr wrap="none" lIns="152010" tIns="76004" rIns="152010" bIns="76004" rtlCol="0">
              <a:spAutoFit/>
            </a:bodyPr>
            <a:lstStyle/>
            <a:p>
              <a:pPr defTabSz="1824144"/>
              <a:r>
                <a:rPr lang="nb-NO" sz="2400" dirty="0">
                  <a:solidFill>
                    <a:srgbClr val="281C2C"/>
                  </a:solidFill>
                </a:rPr>
                <a:t>2026</a:t>
              </a:r>
            </a:p>
          </p:txBody>
        </p:sp>
        <p:sp>
          <p:nvSpPr>
            <p:cNvPr id="47" name="TekstSylinder 46"/>
            <p:cNvSpPr txBox="1"/>
            <p:nvPr/>
          </p:nvSpPr>
          <p:spPr>
            <a:xfrm>
              <a:off x="2449688" y="10785375"/>
              <a:ext cx="993074" cy="522824"/>
            </a:xfrm>
            <a:prstGeom prst="rect">
              <a:avLst/>
            </a:prstGeom>
            <a:noFill/>
          </p:spPr>
          <p:txBody>
            <a:bodyPr wrap="none" lIns="152010" tIns="76004" rIns="152010" bIns="76004" rtlCol="0">
              <a:spAutoFit/>
            </a:bodyPr>
            <a:lstStyle/>
            <a:p>
              <a:pPr defTabSz="1824144"/>
              <a:r>
                <a:rPr lang="nb-NO" sz="2400" dirty="0">
                  <a:solidFill>
                    <a:srgbClr val="281C2C"/>
                  </a:solidFill>
                </a:rPr>
                <a:t>2013</a:t>
              </a:r>
            </a:p>
          </p:txBody>
        </p:sp>
      </p:grpSp>
      <p:sp>
        <p:nvSpPr>
          <p:cNvPr id="48" name="Ellipse 47"/>
          <p:cNvSpPr/>
          <p:nvPr/>
        </p:nvSpPr>
        <p:spPr>
          <a:xfrm>
            <a:off x="2753234" y="10382905"/>
            <a:ext cx="371298" cy="3713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152010" tIns="76004" rIns="152010" bIns="76004" rtlCol="0" anchor="ctr"/>
          <a:lstStyle/>
          <a:p>
            <a:pPr algn="ctr" defTabSz="1824144"/>
            <a:endParaRPr lang="nb-NO" sz="4000">
              <a:solidFill>
                <a:prstClr val="white"/>
              </a:solidFill>
            </a:endParaRPr>
          </a:p>
        </p:txBody>
      </p:sp>
      <p:cxnSp>
        <p:nvCxnSpPr>
          <p:cNvPr id="50" name="Rett pil 49"/>
          <p:cNvCxnSpPr>
            <a:stCxn id="44" idx="1"/>
            <a:endCxn id="48" idx="0"/>
          </p:cNvCxnSpPr>
          <p:nvPr/>
        </p:nvCxnSpPr>
        <p:spPr>
          <a:xfrm>
            <a:off x="2932428" y="9433481"/>
            <a:ext cx="6455" cy="949424"/>
          </a:xfrm>
          <a:prstGeom prst="straightConnector1">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44" name="Picture 5" descr="sm meld 9.GIF"/>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89255" y="6478900"/>
            <a:ext cx="2086346" cy="295458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nvGrpSpPr>
          <p:cNvPr id="8" name="Gruppe 7"/>
          <p:cNvGrpSpPr/>
          <p:nvPr/>
        </p:nvGrpSpPr>
        <p:grpSpPr>
          <a:xfrm>
            <a:off x="4562753" y="6478900"/>
            <a:ext cx="3085988" cy="4257366"/>
            <a:chOff x="4562753" y="6478900"/>
            <a:chExt cx="3085988" cy="4257366"/>
          </a:xfrm>
        </p:grpSpPr>
        <p:sp>
          <p:nvSpPr>
            <p:cNvPr id="53" name="Ellipse 52"/>
            <p:cNvSpPr/>
            <p:nvPr/>
          </p:nvSpPr>
          <p:spPr>
            <a:xfrm>
              <a:off x="6423882" y="10364943"/>
              <a:ext cx="371298" cy="3713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152010" tIns="76004" rIns="152010" bIns="76004" rtlCol="0" anchor="ctr"/>
            <a:lstStyle/>
            <a:p>
              <a:pPr algn="ctr" defTabSz="1824144"/>
              <a:endParaRPr lang="nb-NO" sz="4000">
                <a:solidFill>
                  <a:prstClr val="white"/>
                </a:solidFill>
              </a:endParaRPr>
            </a:p>
          </p:txBody>
        </p:sp>
        <p:cxnSp>
          <p:nvCxnSpPr>
            <p:cNvPr id="55" name="Rett pil 54"/>
            <p:cNvCxnSpPr>
              <a:stCxn id="54" idx="1"/>
              <a:endCxn id="53" idx="0"/>
            </p:cNvCxnSpPr>
            <p:nvPr/>
          </p:nvCxnSpPr>
          <p:spPr>
            <a:xfrm>
              <a:off x="6603017" y="9433480"/>
              <a:ext cx="6515" cy="931462"/>
            </a:xfrm>
            <a:prstGeom prst="straightConnector1">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8" name="Pil høyre 57"/>
            <p:cNvSpPr/>
            <p:nvPr/>
          </p:nvSpPr>
          <p:spPr>
            <a:xfrm>
              <a:off x="4562753" y="7956194"/>
              <a:ext cx="538051" cy="4022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152010" tIns="76004" rIns="152010" bIns="76004" rtlCol="0" anchor="ctr"/>
            <a:lstStyle/>
            <a:p>
              <a:pPr algn="ctr" defTabSz="1824144"/>
              <a:endParaRPr lang="nb-NO" sz="4000">
                <a:solidFill>
                  <a:prstClr val="white"/>
                </a:solidFill>
              </a:endParaRPr>
            </a:p>
          </p:txBody>
        </p:sp>
        <p:pic>
          <p:nvPicPr>
            <p:cNvPr id="54" name="Bilde 5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57291" y="6478900"/>
              <a:ext cx="2091450" cy="295458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cxnSp>
        <p:nvCxnSpPr>
          <p:cNvPr id="25" name="Rett linje 24"/>
          <p:cNvCxnSpPr/>
          <p:nvPr/>
        </p:nvCxnSpPr>
        <p:spPr>
          <a:xfrm>
            <a:off x="8924156" y="3761509"/>
            <a:ext cx="0" cy="680705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63" name="Ellipse 62"/>
          <p:cNvSpPr/>
          <p:nvPr/>
        </p:nvSpPr>
        <p:spPr>
          <a:xfrm>
            <a:off x="8738507" y="10372488"/>
            <a:ext cx="371298" cy="37132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152010" tIns="76004" rIns="152010" bIns="76004" rtlCol="0" anchor="ctr"/>
          <a:lstStyle/>
          <a:p>
            <a:pPr algn="ctr" defTabSz="1824144"/>
            <a:endParaRPr lang="nb-NO" sz="4000">
              <a:solidFill>
                <a:prstClr val="white"/>
              </a:solidFill>
            </a:endParaRPr>
          </a:p>
        </p:txBody>
      </p:sp>
      <p:grpSp>
        <p:nvGrpSpPr>
          <p:cNvPr id="27" name="Gruppe 26"/>
          <p:cNvGrpSpPr/>
          <p:nvPr/>
        </p:nvGrpSpPr>
        <p:grpSpPr>
          <a:xfrm>
            <a:off x="6857064" y="4197929"/>
            <a:ext cx="13236429" cy="1765112"/>
            <a:chOff x="6857064" y="4197929"/>
            <a:chExt cx="13236429" cy="1765112"/>
          </a:xfrm>
        </p:grpSpPr>
        <p:sp>
          <p:nvSpPr>
            <p:cNvPr id="68" name="Rektangel 67"/>
            <p:cNvSpPr/>
            <p:nvPr/>
          </p:nvSpPr>
          <p:spPr>
            <a:xfrm>
              <a:off x="6857064" y="4197929"/>
              <a:ext cx="13236429" cy="1765112"/>
            </a:xfrm>
            <a:prstGeom prst="rect">
              <a:avLst/>
            </a:prstGeom>
            <a:solidFill>
              <a:schemeClr val="accent1">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52010" tIns="76004" rIns="152010" bIns="76004" rtlCol="0" anchor="ctr"/>
            <a:lstStyle/>
            <a:p>
              <a:pPr algn="ctr" defTabSz="1824144"/>
              <a:endParaRPr lang="nb-NO" sz="2800" b="1" dirty="0">
                <a:solidFill>
                  <a:schemeClr val="tx1"/>
                </a:solidFill>
              </a:endParaRPr>
            </a:p>
            <a:p>
              <a:pPr algn="ctr" defTabSz="1824144"/>
              <a:r>
                <a:rPr lang="nb-NO" sz="4000" b="1" dirty="0" smtClean="0">
                  <a:solidFill>
                    <a:schemeClr val="bg1"/>
                  </a:solidFill>
                </a:rPr>
                <a:t>Helseplattformen</a:t>
              </a:r>
            </a:p>
            <a:p>
              <a:pPr algn="ctr" defTabSz="1824144"/>
              <a:endParaRPr lang="nb-NO" sz="2800" b="1" dirty="0">
                <a:solidFill>
                  <a:schemeClr val="tx1"/>
                </a:solidFill>
              </a:endParaRPr>
            </a:p>
            <a:p>
              <a:pPr algn="ctr" defTabSz="1824144"/>
              <a:endParaRPr lang="nb-NO" sz="2800" b="1" dirty="0" smtClean="0">
                <a:solidFill>
                  <a:schemeClr val="tx1"/>
                </a:solidFill>
              </a:endParaRPr>
            </a:p>
          </p:txBody>
        </p:sp>
        <p:sp>
          <p:nvSpPr>
            <p:cNvPr id="45" name="Rektangel 5133"/>
            <p:cNvSpPr/>
            <p:nvPr/>
          </p:nvSpPr>
          <p:spPr>
            <a:xfrm>
              <a:off x="7648689" y="5276053"/>
              <a:ext cx="3740841" cy="464961"/>
            </a:xfrm>
            <a:prstGeom prst="rect">
              <a:avLst/>
            </a:prstGeom>
            <a:solidFill>
              <a:schemeClr val="accent1">
                <a:lumMod val="40000"/>
                <a:lumOff val="60000"/>
              </a:schemeClr>
            </a:solidFill>
            <a:ln>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52010" tIns="76004" rIns="152010" bIns="76004" rtlCol="0" anchor="ctr"/>
            <a:lstStyle/>
            <a:p>
              <a:pPr algn="ctr" defTabSz="1824144"/>
              <a:r>
                <a:rPr lang="nb-NO" sz="2400" b="1" dirty="0">
                  <a:solidFill>
                    <a:schemeClr val="tx1"/>
                  </a:solidFill>
                </a:rPr>
                <a:t>Anskaffelse</a:t>
              </a:r>
              <a:endParaRPr lang="nb-NO" sz="1800" b="1" dirty="0">
                <a:solidFill>
                  <a:schemeClr val="tx1"/>
                </a:solidFill>
              </a:endParaRPr>
            </a:p>
          </p:txBody>
        </p:sp>
        <p:sp>
          <p:nvSpPr>
            <p:cNvPr id="73" name="Rektangel 5134"/>
            <p:cNvSpPr/>
            <p:nvPr/>
          </p:nvSpPr>
          <p:spPr>
            <a:xfrm>
              <a:off x="11389531" y="5276053"/>
              <a:ext cx="3029018" cy="464961"/>
            </a:xfrm>
            <a:prstGeom prst="rect">
              <a:avLst/>
            </a:prstGeom>
            <a:solidFill>
              <a:schemeClr val="accent1">
                <a:lumMod val="40000"/>
                <a:lumOff val="60000"/>
              </a:schemeClr>
            </a:solidFill>
            <a:ln>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52010" tIns="76004" rIns="152010" bIns="76004" rtlCol="0" anchor="ctr"/>
            <a:lstStyle/>
            <a:p>
              <a:pPr algn="ctr" defTabSz="1824144"/>
              <a:r>
                <a:rPr lang="nb-NO" sz="2400" b="1" dirty="0">
                  <a:solidFill>
                    <a:schemeClr val="tx1"/>
                  </a:solidFill>
                </a:rPr>
                <a:t>Tilpasning</a:t>
              </a:r>
              <a:endParaRPr lang="nb-NO" sz="1800" b="1" dirty="0">
                <a:solidFill>
                  <a:schemeClr val="tx1"/>
                </a:solidFill>
              </a:endParaRPr>
            </a:p>
          </p:txBody>
        </p:sp>
        <p:sp>
          <p:nvSpPr>
            <p:cNvPr id="80" name="Rektangel 5135"/>
            <p:cNvSpPr/>
            <p:nvPr/>
          </p:nvSpPr>
          <p:spPr>
            <a:xfrm>
              <a:off x="14418549" y="5276053"/>
              <a:ext cx="5674944" cy="464961"/>
            </a:xfrm>
            <a:prstGeom prst="rect">
              <a:avLst/>
            </a:prstGeom>
            <a:solidFill>
              <a:schemeClr val="accent1">
                <a:lumMod val="40000"/>
                <a:lumOff val="60000"/>
              </a:schemeClr>
            </a:solidFill>
            <a:ln>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52010" tIns="76004" rIns="152010" bIns="76004" rtlCol="0" anchor="ctr"/>
            <a:lstStyle/>
            <a:p>
              <a:pPr algn="ctr" defTabSz="1824144"/>
              <a:r>
                <a:rPr lang="nb-NO" sz="2400" b="1" dirty="0">
                  <a:solidFill>
                    <a:schemeClr val="tx1"/>
                  </a:solidFill>
                </a:rPr>
                <a:t>Innføring</a:t>
              </a:r>
              <a:endParaRPr lang="nb-NO" sz="1800" b="1" dirty="0">
                <a:solidFill>
                  <a:schemeClr val="tx1"/>
                </a:solidFill>
              </a:endParaRPr>
            </a:p>
          </p:txBody>
        </p:sp>
        <p:sp>
          <p:nvSpPr>
            <p:cNvPr id="62" name="Rektangel 5133"/>
            <p:cNvSpPr/>
            <p:nvPr/>
          </p:nvSpPr>
          <p:spPr>
            <a:xfrm>
              <a:off x="6857064" y="5276054"/>
              <a:ext cx="767136" cy="464960"/>
            </a:xfrm>
            <a:prstGeom prst="rect">
              <a:avLst/>
            </a:prstGeom>
            <a:solidFill>
              <a:schemeClr val="accent1">
                <a:lumMod val="40000"/>
                <a:lumOff val="60000"/>
              </a:schemeClr>
            </a:solidFill>
            <a:ln>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52010" tIns="76004" rIns="152010" bIns="76004" rtlCol="0" anchor="ctr"/>
            <a:lstStyle/>
            <a:p>
              <a:pPr algn="ctr" defTabSz="1824144"/>
              <a:r>
                <a:rPr lang="nb-NO" sz="1600" b="1" dirty="0" err="1" smtClean="0">
                  <a:solidFill>
                    <a:schemeClr val="tx1"/>
                  </a:solidFill>
                </a:rPr>
                <a:t>Forb</a:t>
              </a:r>
              <a:endParaRPr lang="nb-NO" sz="1200" b="1" dirty="0">
                <a:solidFill>
                  <a:schemeClr val="tx1"/>
                </a:solidFill>
              </a:endParaRPr>
            </a:p>
          </p:txBody>
        </p:sp>
      </p:grpSp>
      <p:grpSp>
        <p:nvGrpSpPr>
          <p:cNvPr id="41" name="Gruppe 40"/>
          <p:cNvGrpSpPr/>
          <p:nvPr/>
        </p:nvGrpSpPr>
        <p:grpSpPr>
          <a:xfrm>
            <a:off x="8342261" y="6783121"/>
            <a:ext cx="15198632" cy="1765112"/>
            <a:chOff x="8342261" y="6783121"/>
            <a:chExt cx="15198632" cy="1765112"/>
          </a:xfrm>
        </p:grpSpPr>
        <p:sp>
          <p:nvSpPr>
            <p:cNvPr id="56" name="Rektangel 55"/>
            <p:cNvSpPr/>
            <p:nvPr/>
          </p:nvSpPr>
          <p:spPr>
            <a:xfrm>
              <a:off x="8342261" y="6783121"/>
              <a:ext cx="15198632" cy="1765112"/>
            </a:xfrm>
            <a:prstGeom prst="rect">
              <a:avLst/>
            </a:prstGeom>
            <a:solidFill>
              <a:srgbClr val="00B0F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52010" tIns="76004" rIns="152010" bIns="76004" rtlCol="0" anchor="ctr"/>
            <a:lstStyle/>
            <a:p>
              <a:pPr algn="ctr" defTabSz="1824144"/>
              <a:r>
                <a:rPr lang="nb-NO" sz="4000" b="1" dirty="0" smtClean="0">
                  <a:solidFill>
                    <a:schemeClr val="bg1"/>
                  </a:solidFill>
                </a:rPr>
                <a:t>«Kommunal løsning»</a:t>
              </a:r>
              <a:endParaRPr lang="nb-NO" sz="4000" b="1" dirty="0">
                <a:solidFill>
                  <a:schemeClr val="bg1"/>
                </a:solidFill>
              </a:endParaRPr>
            </a:p>
            <a:p>
              <a:pPr algn="ctr" defTabSz="1824144"/>
              <a:r>
                <a:rPr lang="nb-NO" sz="2800" b="1" dirty="0">
                  <a:solidFill>
                    <a:schemeClr val="tx1"/>
                  </a:solidFill>
                </a:rPr>
                <a:t>Nasjonal løsning for kommunal helse- og </a:t>
              </a:r>
              <a:r>
                <a:rPr lang="nb-NO" sz="2800" b="1" dirty="0" smtClean="0">
                  <a:solidFill>
                    <a:schemeClr val="tx1"/>
                  </a:solidFill>
                </a:rPr>
                <a:t>omsorgstjeneste (inkl. fastleger)</a:t>
              </a:r>
              <a:endParaRPr lang="nb-NO" sz="1800" b="1" dirty="0">
                <a:solidFill>
                  <a:schemeClr val="tx1"/>
                </a:solidFill>
              </a:endParaRPr>
            </a:p>
            <a:p>
              <a:pPr algn="ctr" defTabSz="1824144"/>
              <a:endParaRPr lang="nb-NO" sz="1800" b="1" dirty="0">
                <a:solidFill>
                  <a:schemeClr val="tx1"/>
                </a:solidFill>
              </a:endParaRPr>
            </a:p>
            <a:p>
              <a:pPr algn="ctr" defTabSz="1824144"/>
              <a:endParaRPr lang="nb-NO" sz="1800" b="1" dirty="0">
                <a:solidFill>
                  <a:schemeClr val="tx1"/>
                </a:solidFill>
              </a:endParaRPr>
            </a:p>
            <a:p>
              <a:pPr algn="ctr" defTabSz="1824144"/>
              <a:endParaRPr lang="nb-NO" sz="1800" b="1" dirty="0">
                <a:solidFill>
                  <a:schemeClr val="tx1"/>
                </a:solidFill>
              </a:endParaRPr>
            </a:p>
          </p:txBody>
        </p:sp>
        <p:sp>
          <p:nvSpPr>
            <p:cNvPr id="57" name="Rektangel 5133"/>
            <p:cNvSpPr/>
            <p:nvPr/>
          </p:nvSpPr>
          <p:spPr>
            <a:xfrm>
              <a:off x="11641878" y="7971342"/>
              <a:ext cx="2698437" cy="464961"/>
            </a:xfrm>
            <a:prstGeom prst="rect">
              <a:avLst/>
            </a:prstGeom>
            <a:solidFill>
              <a:schemeClr val="accent1">
                <a:lumMod val="40000"/>
                <a:lumOff val="60000"/>
              </a:schemeClr>
            </a:solidFill>
            <a:ln>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52010" tIns="76004" rIns="152010" bIns="76004" rtlCol="0" anchor="ctr"/>
            <a:lstStyle/>
            <a:p>
              <a:pPr algn="ctr" defTabSz="1824144"/>
              <a:r>
                <a:rPr lang="nb-NO" sz="2400" b="1" dirty="0">
                  <a:solidFill>
                    <a:schemeClr val="tx1"/>
                  </a:solidFill>
                </a:rPr>
                <a:t>Anskaffelse</a:t>
              </a:r>
              <a:endParaRPr lang="nb-NO" sz="1800" b="1" dirty="0">
                <a:solidFill>
                  <a:schemeClr val="tx1"/>
                </a:solidFill>
              </a:endParaRPr>
            </a:p>
          </p:txBody>
        </p:sp>
        <p:sp>
          <p:nvSpPr>
            <p:cNvPr id="59" name="Rektangel 5134"/>
            <p:cNvSpPr/>
            <p:nvPr/>
          </p:nvSpPr>
          <p:spPr>
            <a:xfrm>
              <a:off x="14340315" y="7971342"/>
              <a:ext cx="2348571" cy="464961"/>
            </a:xfrm>
            <a:prstGeom prst="rect">
              <a:avLst/>
            </a:prstGeom>
            <a:solidFill>
              <a:schemeClr val="accent1">
                <a:lumMod val="40000"/>
                <a:lumOff val="60000"/>
              </a:schemeClr>
            </a:solidFill>
            <a:ln>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52010" tIns="76004" rIns="152010" bIns="76004" rtlCol="0" anchor="ctr"/>
            <a:lstStyle/>
            <a:p>
              <a:pPr algn="ctr" defTabSz="1824144"/>
              <a:r>
                <a:rPr lang="nb-NO" sz="2400" b="1" dirty="0">
                  <a:solidFill>
                    <a:schemeClr val="tx1"/>
                  </a:solidFill>
                </a:rPr>
                <a:t>Tilpasning</a:t>
              </a:r>
              <a:endParaRPr lang="nb-NO" sz="1800" b="1" dirty="0">
                <a:solidFill>
                  <a:schemeClr val="tx1"/>
                </a:solidFill>
              </a:endParaRPr>
            </a:p>
          </p:txBody>
        </p:sp>
        <p:sp>
          <p:nvSpPr>
            <p:cNvPr id="60" name="Rektangel 5135"/>
            <p:cNvSpPr/>
            <p:nvPr/>
          </p:nvSpPr>
          <p:spPr>
            <a:xfrm>
              <a:off x="16688886" y="7971342"/>
              <a:ext cx="6851260" cy="464961"/>
            </a:xfrm>
            <a:prstGeom prst="rect">
              <a:avLst/>
            </a:prstGeom>
            <a:solidFill>
              <a:schemeClr val="accent1">
                <a:lumMod val="40000"/>
                <a:lumOff val="60000"/>
              </a:schemeClr>
            </a:solidFill>
            <a:ln>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52010" tIns="76004" rIns="152010" bIns="76004" rtlCol="0" anchor="ctr"/>
            <a:lstStyle/>
            <a:p>
              <a:pPr algn="ctr" defTabSz="1824144"/>
              <a:r>
                <a:rPr lang="nb-NO" sz="2400" b="1" dirty="0">
                  <a:solidFill>
                    <a:schemeClr val="tx1"/>
                  </a:solidFill>
                </a:rPr>
                <a:t>Innføring</a:t>
              </a:r>
              <a:endParaRPr lang="nb-NO" sz="1800" b="1" dirty="0">
                <a:solidFill>
                  <a:schemeClr val="tx1"/>
                </a:solidFill>
              </a:endParaRPr>
            </a:p>
          </p:txBody>
        </p:sp>
        <p:sp>
          <p:nvSpPr>
            <p:cNvPr id="61" name="Rektangel 5133"/>
            <p:cNvSpPr/>
            <p:nvPr/>
          </p:nvSpPr>
          <p:spPr>
            <a:xfrm>
              <a:off x="8342261" y="7978248"/>
              <a:ext cx="3299617" cy="458055"/>
            </a:xfrm>
            <a:prstGeom prst="rect">
              <a:avLst/>
            </a:prstGeom>
            <a:solidFill>
              <a:schemeClr val="accent1">
                <a:lumMod val="40000"/>
                <a:lumOff val="60000"/>
              </a:schemeClr>
            </a:solidFill>
            <a:ln>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52010" tIns="76004" rIns="152010" bIns="76004" rtlCol="0" anchor="ctr"/>
            <a:lstStyle/>
            <a:p>
              <a:pPr algn="ctr" defTabSz="1824144"/>
              <a:r>
                <a:rPr lang="nb-NO" sz="2400" b="1" dirty="0" smtClean="0">
                  <a:solidFill>
                    <a:schemeClr val="tx1"/>
                  </a:solidFill>
                </a:rPr>
                <a:t>Forberedelse</a:t>
              </a:r>
              <a:endParaRPr lang="nb-NO" sz="1800" b="1" dirty="0">
                <a:solidFill>
                  <a:schemeClr val="tx1"/>
                </a:solidFill>
              </a:endParaRPr>
            </a:p>
          </p:txBody>
        </p:sp>
      </p:grpSp>
    </p:spTree>
    <p:extLst>
      <p:ext uri="{BB962C8B-B14F-4D97-AF65-F5344CB8AC3E}">
        <p14:creationId xmlns:p14="http://schemas.microsoft.com/office/powerpoint/2010/main" val="988606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a:bodyPr>
          <a:lstStyle/>
          <a:p>
            <a:r>
              <a:rPr lang="nb-NO" dirty="0" smtClean="0"/>
              <a:t>Vi prøver ut verdens største medisinske terminologi: SNOMED CT</a:t>
            </a:r>
            <a:endParaRPr lang="nb-NO" dirty="0"/>
          </a:p>
        </p:txBody>
      </p:sp>
      <p:sp>
        <p:nvSpPr>
          <p:cNvPr id="5" name="Plassholder for lysbildenummer 4"/>
          <p:cNvSpPr>
            <a:spLocks noGrp="1"/>
          </p:cNvSpPr>
          <p:nvPr>
            <p:ph type="sldNum" sz="quarter" idx="16"/>
          </p:nvPr>
        </p:nvSpPr>
        <p:spPr/>
        <p:txBody>
          <a:bodyPr/>
          <a:lstStyle/>
          <a:p>
            <a:r>
              <a:rPr lang="nb-NO"/>
              <a:t> Side </a:t>
            </a:r>
            <a:fld id="{5751DFAA-887F-4071-8EAD-E8CA316FCF06}" type="slidenum">
              <a:rPr lang="nb-NO" smtClean="0"/>
              <a:pPr/>
              <a:t>23</a:t>
            </a:fld>
            <a:endParaRPr lang="nb-NO"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7130" y="3262751"/>
            <a:ext cx="23531838" cy="13011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025660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vit_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0179" y="1440180"/>
            <a:ext cx="3168000" cy="2168471"/>
          </a:xfrm>
          <a:prstGeom prst="rect">
            <a:avLst/>
          </a:prstGeom>
        </p:spPr>
      </p:pic>
      <p:sp>
        <p:nvSpPr>
          <p:cNvPr id="2" name="Tittel 1"/>
          <p:cNvSpPr>
            <a:spLocks noGrp="1"/>
          </p:cNvSpPr>
          <p:nvPr>
            <p:ph type="ctrTitle"/>
          </p:nvPr>
        </p:nvSpPr>
        <p:spPr/>
        <p:txBody>
          <a:bodyPr/>
          <a:lstStyle/>
          <a:p>
            <a:r>
              <a:rPr lang="nb-NO" dirty="0" smtClean="0">
                <a:solidFill>
                  <a:srgbClr val="FFFFFF"/>
                </a:solidFill>
              </a:rPr>
              <a:t>Helsedataanalyse</a:t>
            </a:r>
            <a:endParaRPr lang="nb-NO" dirty="0">
              <a:solidFill>
                <a:srgbClr val="FFFFFF"/>
              </a:solidFill>
            </a:endParaRPr>
          </a:p>
        </p:txBody>
      </p:sp>
      <p:sp>
        <p:nvSpPr>
          <p:cNvPr id="3" name="Undertittel 2"/>
          <p:cNvSpPr>
            <a:spLocks noGrp="1"/>
          </p:cNvSpPr>
          <p:nvPr>
            <p:ph type="subTitle" idx="1"/>
          </p:nvPr>
        </p:nvSpPr>
        <p:spPr/>
        <p:txBody>
          <a:bodyPr/>
          <a:lstStyle/>
          <a:p>
            <a:endParaRPr lang="nb-NO">
              <a:solidFill>
                <a:srgbClr val="FFFFFF"/>
              </a:solidFill>
            </a:endParaRPr>
          </a:p>
        </p:txBody>
      </p:sp>
    </p:spTree>
    <p:extLst>
      <p:ext uri="{BB962C8B-B14F-4D97-AF65-F5344CB8AC3E}">
        <p14:creationId xmlns:p14="http://schemas.microsoft.com/office/powerpoint/2010/main" val="6681565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p:cNvSpPr>
            <a:spLocks noGrp="1"/>
          </p:cNvSpPr>
          <p:nvPr>
            <p:ph type="title"/>
          </p:nvPr>
        </p:nvSpPr>
        <p:spPr/>
        <p:txBody>
          <a:bodyPr/>
          <a:lstStyle/>
          <a:p>
            <a:r>
              <a:rPr lang="nb-NO" dirty="0" smtClean="0"/>
              <a:t>Analyse av helsehjelpen</a:t>
            </a:r>
            <a:br>
              <a:rPr lang="nb-NO" dirty="0" smtClean="0"/>
            </a:br>
            <a:r>
              <a:rPr lang="nb-NO" sz="4800" dirty="0" smtClean="0"/>
              <a:t>hvor god er pasientbehandlingen egentlig?</a:t>
            </a:r>
            <a:endParaRPr lang="nb-NO" sz="4800" dirty="0"/>
          </a:p>
        </p:txBody>
      </p:sp>
      <p:pic>
        <p:nvPicPr>
          <p:cNvPr id="22530" name="Picture 2" descr="Bilderesultat for clinical dashboard examp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9356" y="2871149"/>
            <a:ext cx="13103226" cy="9726376"/>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33"/>
          <p:cNvSpPr txBox="1">
            <a:spLocks noChangeArrowheads="1"/>
          </p:cNvSpPr>
          <p:nvPr/>
        </p:nvSpPr>
        <p:spPr bwMode="auto">
          <a:xfrm>
            <a:off x="11019063" y="12937167"/>
            <a:ext cx="8639669" cy="527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7587" tIns="108797" rIns="217587" bIns="108797">
            <a:spAutoFit/>
          </a:bodyPr>
          <a:lstStyle>
            <a:lvl1pPr>
              <a:defRPr>
                <a:solidFill>
                  <a:schemeClr val="tx1"/>
                </a:solidFill>
                <a:latin typeface="Arial" pitchFamily="34" charset="0"/>
                <a:cs typeface="Arial" pitchFamily="34" charset="0"/>
              </a:defRPr>
            </a:lvl1pPr>
            <a:lvl2pPr marL="682625" indent="-263525">
              <a:defRPr>
                <a:solidFill>
                  <a:schemeClr val="tx1"/>
                </a:solidFill>
                <a:latin typeface="Arial" pitchFamily="34" charset="0"/>
                <a:cs typeface="Arial" pitchFamily="34" charset="0"/>
              </a:defRPr>
            </a:lvl2pPr>
            <a:lvl3pPr marL="1049338" indent="-209550">
              <a:defRPr>
                <a:solidFill>
                  <a:schemeClr val="tx1"/>
                </a:solidFill>
                <a:latin typeface="Arial" pitchFamily="34" charset="0"/>
                <a:cs typeface="Arial" pitchFamily="34" charset="0"/>
              </a:defRPr>
            </a:lvl3pPr>
            <a:lvl4pPr marL="1470025" indent="-211138">
              <a:defRPr>
                <a:solidFill>
                  <a:schemeClr val="tx1"/>
                </a:solidFill>
                <a:latin typeface="Arial" pitchFamily="34" charset="0"/>
                <a:cs typeface="Arial" pitchFamily="34" charset="0"/>
              </a:defRPr>
            </a:lvl4pPr>
            <a:lvl5pPr marL="1889125" indent="-209550">
              <a:defRPr>
                <a:solidFill>
                  <a:schemeClr val="tx1"/>
                </a:solidFill>
                <a:latin typeface="Arial" pitchFamily="34" charset="0"/>
                <a:cs typeface="Arial" pitchFamily="34" charset="0"/>
              </a:defRPr>
            </a:lvl5pPr>
            <a:lvl6pPr marL="2346325" indent="-209550" fontAlgn="base">
              <a:spcBef>
                <a:spcPct val="0"/>
              </a:spcBef>
              <a:spcAft>
                <a:spcPct val="0"/>
              </a:spcAft>
              <a:defRPr>
                <a:solidFill>
                  <a:schemeClr val="tx1"/>
                </a:solidFill>
                <a:latin typeface="Arial" pitchFamily="34" charset="0"/>
                <a:cs typeface="Arial" pitchFamily="34" charset="0"/>
              </a:defRPr>
            </a:lvl6pPr>
            <a:lvl7pPr marL="2803525" indent="-209550" fontAlgn="base">
              <a:spcBef>
                <a:spcPct val="0"/>
              </a:spcBef>
              <a:spcAft>
                <a:spcPct val="0"/>
              </a:spcAft>
              <a:defRPr>
                <a:solidFill>
                  <a:schemeClr val="tx1"/>
                </a:solidFill>
                <a:latin typeface="Arial" pitchFamily="34" charset="0"/>
                <a:cs typeface="Arial" pitchFamily="34" charset="0"/>
              </a:defRPr>
            </a:lvl7pPr>
            <a:lvl8pPr marL="3260725" indent="-209550" fontAlgn="base">
              <a:spcBef>
                <a:spcPct val="0"/>
              </a:spcBef>
              <a:spcAft>
                <a:spcPct val="0"/>
              </a:spcAft>
              <a:defRPr>
                <a:solidFill>
                  <a:schemeClr val="tx1"/>
                </a:solidFill>
                <a:latin typeface="Arial" pitchFamily="34" charset="0"/>
                <a:cs typeface="Arial" pitchFamily="34" charset="0"/>
              </a:defRPr>
            </a:lvl8pPr>
            <a:lvl9pPr marL="3717925" indent="-209550" fontAlgn="base">
              <a:spcBef>
                <a:spcPct val="0"/>
              </a:spcBef>
              <a:spcAft>
                <a:spcPct val="0"/>
              </a:spcAft>
              <a:defRPr>
                <a:solidFill>
                  <a:schemeClr val="tx1"/>
                </a:solidFill>
                <a:latin typeface="Arial" pitchFamily="34" charset="0"/>
                <a:cs typeface="Arial" pitchFamily="34" charset="0"/>
              </a:defRPr>
            </a:lvl9pPr>
          </a:lstStyle>
          <a:p>
            <a:pPr algn="r" defTabSz="2176274" eaLnBrk="0" hangingPunct="0">
              <a:spcBef>
                <a:spcPct val="50000"/>
              </a:spcBef>
            </a:pPr>
            <a:r>
              <a:rPr lang="nb-NO" sz="2000" dirty="0" smtClean="0">
                <a:solidFill>
                  <a:srgbClr val="161645"/>
                </a:solidFill>
                <a:latin typeface="Verdana" pitchFamily="34" charset="0"/>
              </a:rPr>
              <a:t>Kilde: NHS </a:t>
            </a:r>
            <a:r>
              <a:rPr lang="nb-NO" sz="2000" dirty="0" err="1" smtClean="0">
                <a:solidFill>
                  <a:srgbClr val="161645"/>
                </a:solidFill>
                <a:latin typeface="Verdana" pitchFamily="34" charset="0"/>
              </a:rPr>
              <a:t>Connecting</a:t>
            </a:r>
            <a:r>
              <a:rPr lang="nb-NO" sz="2000" dirty="0" smtClean="0">
                <a:solidFill>
                  <a:srgbClr val="161645"/>
                </a:solidFill>
                <a:latin typeface="Verdana" pitchFamily="34" charset="0"/>
              </a:rPr>
              <a:t> for </a:t>
            </a:r>
            <a:r>
              <a:rPr lang="nb-NO" sz="2000" dirty="0" err="1" smtClean="0">
                <a:solidFill>
                  <a:srgbClr val="161645"/>
                </a:solidFill>
                <a:latin typeface="Verdana" pitchFamily="34" charset="0"/>
              </a:rPr>
              <a:t>health</a:t>
            </a:r>
            <a:r>
              <a:rPr lang="nb-NO" sz="2000" dirty="0" smtClean="0">
                <a:solidFill>
                  <a:srgbClr val="161645"/>
                </a:solidFill>
                <a:latin typeface="Verdana" pitchFamily="34" charset="0"/>
              </a:rPr>
              <a:t> 2009</a:t>
            </a:r>
            <a:endParaRPr lang="nb-NO" sz="2000" dirty="0">
              <a:solidFill>
                <a:srgbClr val="161645"/>
              </a:solidFill>
              <a:latin typeface="Verdana" pitchFamily="34" charset="0"/>
            </a:endParaRPr>
          </a:p>
        </p:txBody>
      </p:sp>
    </p:spTree>
    <p:extLst>
      <p:ext uri="{BB962C8B-B14F-4D97-AF65-F5344CB8AC3E}">
        <p14:creationId xmlns:p14="http://schemas.microsoft.com/office/powerpoint/2010/main" val="364787775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Hvem har risiko for å bli innlagt?</a:t>
            </a: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8577" y="2902519"/>
            <a:ext cx="16870579" cy="8628088"/>
          </a:xfrm>
          <a:prstGeom prst="rect">
            <a:avLst/>
          </a:prstGeom>
        </p:spPr>
      </p:pic>
      <p:sp>
        <p:nvSpPr>
          <p:cNvPr id="5" name="Text Box 33"/>
          <p:cNvSpPr txBox="1">
            <a:spLocks noChangeArrowheads="1"/>
          </p:cNvSpPr>
          <p:nvPr/>
        </p:nvSpPr>
        <p:spPr bwMode="auto">
          <a:xfrm>
            <a:off x="11019063" y="12376053"/>
            <a:ext cx="8639669" cy="527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7587" tIns="108797" rIns="217587" bIns="108797">
            <a:spAutoFit/>
          </a:bodyPr>
          <a:lstStyle>
            <a:lvl1pPr>
              <a:defRPr>
                <a:solidFill>
                  <a:schemeClr val="tx1"/>
                </a:solidFill>
                <a:latin typeface="Arial" pitchFamily="34" charset="0"/>
                <a:cs typeface="Arial" pitchFamily="34" charset="0"/>
              </a:defRPr>
            </a:lvl1pPr>
            <a:lvl2pPr marL="682625" indent="-263525">
              <a:defRPr>
                <a:solidFill>
                  <a:schemeClr val="tx1"/>
                </a:solidFill>
                <a:latin typeface="Arial" pitchFamily="34" charset="0"/>
                <a:cs typeface="Arial" pitchFamily="34" charset="0"/>
              </a:defRPr>
            </a:lvl2pPr>
            <a:lvl3pPr marL="1049338" indent="-209550">
              <a:defRPr>
                <a:solidFill>
                  <a:schemeClr val="tx1"/>
                </a:solidFill>
                <a:latin typeface="Arial" pitchFamily="34" charset="0"/>
                <a:cs typeface="Arial" pitchFamily="34" charset="0"/>
              </a:defRPr>
            </a:lvl3pPr>
            <a:lvl4pPr marL="1470025" indent="-211138">
              <a:defRPr>
                <a:solidFill>
                  <a:schemeClr val="tx1"/>
                </a:solidFill>
                <a:latin typeface="Arial" pitchFamily="34" charset="0"/>
                <a:cs typeface="Arial" pitchFamily="34" charset="0"/>
              </a:defRPr>
            </a:lvl4pPr>
            <a:lvl5pPr marL="1889125" indent="-209550">
              <a:defRPr>
                <a:solidFill>
                  <a:schemeClr val="tx1"/>
                </a:solidFill>
                <a:latin typeface="Arial" pitchFamily="34" charset="0"/>
                <a:cs typeface="Arial" pitchFamily="34" charset="0"/>
              </a:defRPr>
            </a:lvl5pPr>
            <a:lvl6pPr marL="2346325" indent="-209550" fontAlgn="base">
              <a:spcBef>
                <a:spcPct val="0"/>
              </a:spcBef>
              <a:spcAft>
                <a:spcPct val="0"/>
              </a:spcAft>
              <a:defRPr>
                <a:solidFill>
                  <a:schemeClr val="tx1"/>
                </a:solidFill>
                <a:latin typeface="Arial" pitchFamily="34" charset="0"/>
                <a:cs typeface="Arial" pitchFamily="34" charset="0"/>
              </a:defRPr>
            </a:lvl6pPr>
            <a:lvl7pPr marL="2803525" indent="-209550" fontAlgn="base">
              <a:spcBef>
                <a:spcPct val="0"/>
              </a:spcBef>
              <a:spcAft>
                <a:spcPct val="0"/>
              </a:spcAft>
              <a:defRPr>
                <a:solidFill>
                  <a:schemeClr val="tx1"/>
                </a:solidFill>
                <a:latin typeface="Arial" pitchFamily="34" charset="0"/>
                <a:cs typeface="Arial" pitchFamily="34" charset="0"/>
              </a:defRPr>
            </a:lvl7pPr>
            <a:lvl8pPr marL="3260725" indent="-209550" fontAlgn="base">
              <a:spcBef>
                <a:spcPct val="0"/>
              </a:spcBef>
              <a:spcAft>
                <a:spcPct val="0"/>
              </a:spcAft>
              <a:defRPr>
                <a:solidFill>
                  <a:schemeClr val="tx1"/>
                </a:solidFill>
                <a:latin typeface="Arial" pitchFamily="34" charset="0"/>
                <a:cs typeface="Arial" pitchFamily="34" charset="0"/>
              </a:defRPr>
            </a:lvl8pPr>
            <a:lvl9pPr marL="3717925" indent="-209550" fontAlgn="base">
              <a:spcBef>
                <a:spcPct val="0"/>
              </a:spcBef>
              <a:spcAft>
                <a:spcPct val="0"/>
              </a:spcAft>
              <a:defRPr>
                <a:solidFill>
                  <a:schemeClr val="tx1"/>
                </a:solidFill>
                <a:latin typeface="Arial" pitchFamily="34" charset="0"/>
                <a:cs typeface="Arial" pitchFamily="34" charset="0"/>
              </a:defRPr>
            </a:lvl9pPr>
          </a:lstStyle>
          <a:p>
            <a:pPr algn="r" defTabSz="2176274" eaLnBrk="0" hangingPunct="0">
              <a:spcBef>
                <a:spcPct val="50000"/>
              </a:spcBef>
            </a:pPr>
            <a:r>
              <a:rPr lang="nb-NO" sz="2000" dirty="0" smtClean="0">
                <a:solidFill>
                  <a:srgbClr val="161645"/>
                </a:solidFill>
                <a:latin typeface="Verdana" pitchFamily="34" charset="0"/>
              </a:rPr>
              <a:t>Kilde: Per Meinich, 2017</a:t>
            </a:r>
            <a:endParaRPr lang="nb-NO" sz="2000" dirty="0">
              <a:solidFill>
                <a:srgbClr val="161645"/>
              </a:solidFill>
              <a:latin typeface="Verdana" pitchFamily="34" charset="0"/>
            </a:endParaRPr>
          </a:p>
        </p:txBody>
      </p:sp>
    </p:spTree>
    <p:extLst>
      <p:ext uri="{BB962C8B-B14F-4D97-AF65-F5344CB8AC3E}">
        <p14:creationId xmlns:p14="http://schemas.microsoft.com/office/powerpoint/2010/main" val="31381137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b-NO" dirty="0"/>
              <a:t>Prediksjonsmodeller</a:t>
            </a:r>
          </a:p>
        </p:txBody>
      </p:sp>
      <p:grpSp>
        <p:nvGrpSpPr>
          <p:cNvPr id="6" name="Gruppe 42"/>
          <p:cNvGrpSpPr/>
          <p:nvPr/>
        </p:nvGrpSpPr>
        <p:grpSpPr>
          <a:xfrm>
            <a:off x="20363303" y="12538445"/>
            <a:ext cx="2707019" cy="872142"/>
            <a:chOff x="7196078" y="6269250"/>
            <a:chExt cx="1353595" cy="436070"/>
          </a:xfrm>
        </p:grpSpPr>
        <p:pic>
          <p:nvPicPr>
            <p:cNvPr id="7" name="Picture 19" descr="bgr-s1-mellom.bmp                                              00095C1FMacintosh HD                   BCDAEE2C:"/>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196078" y="6309320"/>
              <a:ext cx="400258" cy="396000"/>
            </a:xfrm>
            <a:prstGeom prst="rect">
              <a:avLst/>
            </a:prstGeom>
            <a:noFill/>
            <a:extLst>
              <a:ext uri="{909E8E84-426E-40DD-AFC4-6F175D3DCCD1}">
                <a14:hiddenFill xmlns:a14="http://schemas.microsoft.com/office/drawing/2010/main">
                  <a:solidFill>
                    <a:srgbClr val="FFFFFF"/>
                  </a:solidFill>
                </a14:hiddenFill>
              </a:ext>
            </a:extLst>
          </p:spPr>
        </p:pic>
        <p:sp>
          <p:nvSpPr>
            <p:cNvPr id="8" name="TekstSylinder 7"/>
            <p:cNvSpPr txBox="1"/>
            <p:nvPr/>
          </p:nvSpPr>
          <p:spPr>
            <a:xfrm>
              <a:off x="7524328" y="6269250"/>
              <a:ext cx="1025345" cy="415498"/>
            </a:xfrm>
            <a:prstGeom prst="rect">
              <a:avLst/>
            </a:prstGeom>
            <a:noFill/>
          </p:spPr>
          <p:txBody>
            <a:bodyPr wrap="none" rtlCol="0">
              <a:spAutoFit/>
            </a:bodyPr>
            <a:lstStyle/>
            <a:p>
              <a:pPr defTabSz="1827721"/>
              <a:r>
                <a:rPr lang="nb-NO" sz="4800" b="1" dirty="0">
                  <a:solidFill>
                    <a:srgbClr val="5B9BD5">
                      <a:lumMod val="75000"/>
                    </a:srgbClr>
                  </a:solidFill>
                  <a:latin typeface="Bell MT" pitchFamily="18" charset="0"/>
                </a:rPr>
                <a:t>NTNU</a:t>
              </a:r>
            </a:p>
          </p:txBody>
        </p:sp>
      </p:grpSp>
      <p:sp>
        <p:nvSpPr>
          <p:cNvPr id="9" name="TekstSylinder 11"/>
          <p:cNvSpPr txBox="1"/>
          <p:nvPr/>
        </p:nvSpPr>
        <p:spPr>
          <a:xfrm>
            <a:off x="1531357" y="12661691"/>
            <a:ext cx="3519254" cy="800128"/>
          </a:xfrm>
          <a:prstGeom prst="rect">
            <a:avLst/>
          </a:prstGeom>
          <a:noFill/>
        </p:spPr>
        <p:txBody>
          <a:bodyPr wrap="none" lIns="182773" tIns="91386" rIns="182773" bIns="91386" rtlCol="0">
            <a:spAutoFit/>
          </a:bodyPr>
          <a:lstStyle/>
          <a:p>
            <a:pPr defTabSz="1827721"/>
            <a:r>
              <a:rPr lang="nb-NO" sz="4000" dirty="0">
                <a:solidFill>
                  <a:prstClr val="black">
                    <a:lumMod val="75000"/>
                    <a:lumOff val="25000"/>
                  </a:prstClr>
                </a:solidFill>
                <a:latin typeface="Calibri" panose="020F0502020204030204"/>
              </a:rPr>
              <a:t>norsk</a:t>
            </a:r>
            <a:r>
              <a:rPr lang="nb-NO" sz="4000" b="1" dirty="0">
                <a:solidFill>
                  <a:srgbClr val="006600"/>
                </a:solidFill>
                <a:latin typeface="Calibri" panose="020F0502020204030204"/>
              </a:rPr>
              <a:t>helsenett</a:t>
            </a:r>
          </a:p>
        </p:txBody>
      </p:sp>
      <p:grpSp>
        <p:nvGrpSpPr>
          <p:cNvPr id="14" name="Gruppe 13"/>
          <p:cNvGrpSpPr/>
          <p:nvPr/>
        </p:nvGrpSpPr>
        <p:grpSpPr>
          <a:xfrm>
            <a:off x="1579199" y="3073403"/>
            <a:ext cx="18153202" cy="8167025"/>
            <a:chOff x="3200195" y="3073403"/>
            <a:chExt cx="18153202" cy="8167025"/>
          </a:xfrm>
        </p:grpSpPr>
        <p:grpSp>
          <p:nvGrpSpPr>
            <p:cNvPr id="17" name="Group 16"/>
            <p:cNvGrpSpPr/>
            <p:nvPr/>
          </p:nvGrpSpPr>
          <p:grpSpPr>
            <a:xfrm>
              <a:off x="11678791" y="4326452"/>
              <a:ext cx="4345949" cy="6534840"/>
              <a:chOff x="6360443" y="2235956"/>
              <a:chExt cx="2173116" cy="3194688"/>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857556" y="2754641"/>
                <a:ext cx="3194688" cy="2157318"/>
              </a:xfrm>
              <a:prstGeom prst="rect">
                <a:avLst/>
              </a:prstGeom>
            </p:spPr>
          </p:pic>
          <p:sp>
            <p:nvSpPr>
              <p:cNvPr id="4" name="Rectangle 3"/>
              <p:cNvSpPr/>
              <p:nvPr/>
            </p:nvSpPr>
            <p:spPr>
              <a:xfrm>
                <a:off x="6360443" y="2548054"/>
                <a:ext cx="45719" cy="26539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7721"/>
                <a:endParaRPr lang="nb-NO">
                  <a:solidFill>
                    <a:prstClr val="white"/>
                  </a:solidFill>
                </a:endParaRPr>
              </a:p>
            </p:txBody>
          </p:sp>
        </p:grpSp>
        <p:sp>
          <p:nvSpPr>
            <p:cNvPr id="10" name="Rectangle 9"/>
            <p:cNvSpPr/>
            <p:nvPr/>
          </p:nvSpPr>
          <p:spPr>
            <a:xfrm>
              <a:off x="3200195" y="3073403"/>
              <a:ext cx="5765425" cy="1397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82773" tIns="91386" rIns="182773" bIns="91386" rtlCol="0" anchor="ctr"/>
            <a:lstStyle/>
            <a:p>
              <a:pPr defTabSz="1827721"/>
              <a:r>
                <a:rPr lang="nb-NO" dirty="0">
                  <a:solidFill>
                    <a:prstClr val="white"/>
                  </a:solidFill>
                </a:rPr>
                <a:t>Personopplysninger</a:t>
              </a:r>
            </a:p>
            <a:p>
              <a:pPr marL="571165" indent="-571165" defTabSz="1827721">
                <a:buFont typeface="Arial" panose="020B0604020202020204" pitchFamily="34" charset="0"/>
                <a:buChar char="•"/>
              </a:pPr>
              <a:r>
                <a:rPr lang="nb-NO" sz="3200" dirty="0">
                  <a:solidFill>
                    <a:prstClr val="white"/>
                  </a:solidFill>
                </a:rPr>
                <a:t>Kjønn, alder, bosted, mm.</a:t>
              </a:r>
            </a:p>
          </p:txBody>
        </p:sp>
        <p:sp>
          <p:nvSpPr>
            <p:cNvPr id="11" name="Rectangle 10"/>
            <p:cNvSpPr/>
            <p:nvPr/>
          </p:nvSpPr>
          <p:spPr>
            <a:xfrm>
              <a:off x="3200195" y="4660906"/>
              <a:ext cx="5765425" cy="24257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82773" tIns="91386" rIns="182773" bIns="91386" rtlCol="0" anchor="ctr"/>
            <a:lstStyle/>
            <a:p>
              <a:pPr defTabSz="1827721"/>
              <a:r>
                <a:rPr lang="nb-NO" dirty="0">
                  <a:solidFill>
                    <a:prstClr val="white"/>
                  </a:solidFill>
                </a:rPr>
                <a:t>Helsetjenesteforbruk</a:t>
              </a:r>
            </a:p>
            <a:p>
              <a:pPr marL="571165" indent="-571165" defTabSz="1827721">
                <a:buFont typeface="Arial" panose="020B0604020202020204" pitchFamily="34" charset="0"/>
                <a:buChar char="•"/>
              </a:pPr>
              <a:r>
                <a:rPr lang="nb-NO" sz="3200" dirty="0">
                  <a:solidFill>
                    <a:prstClr val="white"/>
                  </a:solidFill>
                </a:rPr>
                <a:t>Innleggelser, poliklinikk</a:t>
              </a:r>
            </a:p>
            <a:p>
              <a:pPr marL="571165" indent="-571165" defTabSz="1827721">
                <a:buFont typeface="Arial" panose="020B0604020202020204" pitchFamily="34" charset="0"/>
                <a:buChar char="•"/>
              </a:pPr>
              <a:r>
                <a:rPr lang="nb-NO" sz="3200" dirty="0">
                  <a:solidFill>
                    <a:prstClr val="white"/>
                  </a:solidFill>
                </a:rPr>
                <a:t>Konsultasjoner, ø. </a:t>
              </a:r>
              <a:r>
                <a:rPr lang="nb-NO" sz="3200" dirty="0" err="1">
                  <a:solidFill>
                    <a:prstClr val="white"/>
                  </a:solidFill>
                </a:rPr>
                <a:t>hj</a:t>
              </a:r>
              <a:endParaRPr lang="nb-NO" sz="3200" dirty="0">
                <a:solidFill>
                  <a:prstClr val="white"/>
                </a:solidFill>
              </a:endParaRPr>
            </a:p>
            <a:p>
              <a:pPr marL="571165" indent="-571165" defTabSz="1827721">
                <a:buFont typeface="Arial" panose="020B0604020202020204" pitchFamily="34" charset="0"/>
                <a:buChar char="•"/>
              </a:pPr>
              <a:r>
                <a:rPr lang="nb-NO" sz="3200" dirty="0">
                  <a:solidFill>
                    <a:prstClr val="white"/>
                  </a:solidFill>
                </a:rPr>
                <a:t>Hjemmetjenester</a:t>
              </a:r>
            </a:p>
          </p:txBody>
        </p:sp>
        <p:sp>
          <p:nvSpPr>
            <p:cNvPr id="12" name="Rectangle 11"/>
            <p:cNvSpPr/>
            <p:nvPr/>
          </p:nvSpPr>
          <p:spPr>
            <a:xfrm>
              <a:off x="3225593" y="7340603"/>
              <a:ext cx="5765425" cy="1397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82773" tIns="91386" rIns="182773" bIns="91386" rtlCol="0" anchor="ctr"/>
            <a:lstStyle/>
            <a:p>
              <a:pPr defTabSz="1827721"/>
              <a:r>
                <a:rPr lang="nb-NO" dirty="0">
                  <a:solidFill>
                    <a:prstClr val="white"/>
                  </a:solidFill>
                </a:rPr>
                <a:t>Diagnoser</a:t>
              </a:r>
            </a:p>
            <a:p>
              <a:pPr marL="571165" indent="-571165" defTabSz="1827721">
                <a:buFont typeface="Arial" panose="020B0604020202020204" pitchFamily="34" charset="0"/>
                <a:buChar char="•"/>
              </a:pPr>
              <a:r>
                <a:rPr lang="nb-NO" sz="3200" dirty="0">
                  <a:solidFill>
                    <a:prstClr val="white"/>
                  </a:solidFill>
                </a:rPr>
                <a:t>Multisykdom</a:t>
              </a:r>
            </a:p>
          </p:txBody>
        </p:sp>
        <p:sp>
          <p:nvSpPr>
            <p:cNvPr id="13" name="Rectangle 12"/>
            <p:cNvSpPr/>
            <p:nvPr/>
          </p:nvSpPr>
          <p:spPr>
            <a:xfrm>
              <a:off x="3225593" y="8947003"/>
              <a:ext cx="5765425" cy="1397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82773" tIns="91386" rIns="182773" bIns="91386" rtlCol="0" anchor="ctr"/>
            <a:lstStyle/>
            <a:p>
              <a:pPr defTabSz="1827721"/>
              <a:r>
                <a:rPr lang="nb-NO" dirty="0">
                  <a:solidFill>
                    <a:prstClr val="white"/>
                  </a:solidFill>
                </a:rPr>
                <a:t>Legemidler</a:t>
              </a:r>
            </a:p>
            <a:p>
              <a:pPr marL="571165" indent="-571165" defTabSz="1827721">
                <a:buFont typeface="Arial" panose="020B0604020202020204" pitchFamily="34" charset="0"/>
                <a:buChar char="•"/>
              </a:pPr>
              <a:r>
                <a:rPr lang="nb-NO" sz="3200" dirty="0">
                  <a:solidFill>
                    <a:prstClr val="white"/>
                  </a:solidFill>
                </a:rPr>
                <a:t>Polyfarmasi</a:t>
              </a:r>
            </a:p>
          </p:txBody>
        </p:sp>
        <p:sp>
          <p:nvSpPr>
            <p:cNvPr id="15" name="Rectangle 14"/>
            <p:cNvSpPr/>
            <p:nvPr/>
          </p:nvSpPr>
          <p:spPr>
            <a:xfrm>
              <a:off x="3218162" y="10567645"/>
              <a:ext cx="5765425" cy="6727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82773" tIns="91386" rIns="182773" bIns="91386" rtlCol="0" anchor="ctr"/>
            <a:lstStyle/>
            <a:p>
              <a:pPr defTabSz="1827721"/>
              <a:r>
                <a:rPr lang="nb-NO" dirty="0">
                  <a:solidFill>
                    <a:prstClr val="white"/>
                  </a:solidFill>
                </a:rPr>
                <a:t>mm.</a:t>
              </a:r>
            </a:p>
          </p:txBody>
        </p:sp>
        <p:sp>
          <p:nvSpPr>
            <p:cNvPr id="18" name="Rectangle 17"/>
            <p:cNvSpPr/>
            <p:nvPr/>
          </p:nvSpPr>
          <p:spPr>
            <a:xfrm>
              <a:off x="12272361" y="6757647"/>
              <a:ext cx="289911" cy="6498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773" tIns="91386" rIns="182773" bIns="91386" rtlCol="0" anchor="ctr"/>
            <a:lstStyle/>
            <a:p>
              <a:pPr algn="ctr" defTabSz="1827721"/>
              <a:endParaRPr lang="nb-NO">
                <a:solidFill>
                  <a:prstClr val="white"/>
                </a:solidFill>
              </a:endParaRPr>
            </a:p>
          </p:txBody>
        </p:sp>
        <p:cxnSp>
          <p:nvCxnSpPr>
            <p:cNvPr id="20" name="Elbow Connector 19"/>
            <p:cNvCxnSpPr>
              <a:stCxn id="10" idx="3"/>
              <a:endCxn id="18" idx="1"/>
            </p:cNvCxnSpPr>
            <p:nvPr/>
          </p:nvCxnSpPr>
          <p:spPr>
            <a:xfrm>
              <a:off x="8965623" y="3771902"/>
              <a:ext cx="3306741" cy="3310672"/>
            </a:xfrm>
            <a:prstGeom prst="bentConnector3">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2" name="Elbow Connector 21"/>
            <p:cNvCxnSpPr>
              <a:stCxn id="11" idx="3"/>
            </p:cNvCxnSpPr>
            <p:nvPr/>
          </p:nvCxnSpPr>
          <p:spPr>
            <a:xfrm>
              <a:off x="8965623" y="5873758"/>
              <a:ext cx="3306741" cy="1212850"/>
            </a:xfrm>
            <a:prstGeom prst="bentConnector3">
              <a:avLst/>
            </a:prstGeom>
            <a:ln w="38100"/>
          </p:spPr>
          <p:style>
            <a:lnRef idx="1">
              <a:schemeClr val="accent1"/>
            </a:lnRef>
            <a:fillRef idx="0">
              <a:schemeClr val="accent1"/>
            </a:fillRef>
            <a:effectRef idx="0">
              <a:schemeClr val="accent1"/>
            </a:effectRef>
            <a:fontRef idx="minor">
              <a:schemeClr val="tx1"/>
            </a:fontRef>
          </p:style>
        </p:cxnSp>
        <p:cxnSp>
          <p:nvCxnSpPr>
            <p:cNvPr id="24" name="Elbow Connector 23"/>
            <p:cNvCxnSpPr>
              <a:stCxn id="12" idx="3"/>
              <a:endCxn id="18" idx="1"/>
            </p:cNvCxnSpPr>
            <p:nvPr/>
          </p:nvCxnSpPr>
          <p:spPr>
            <a:xfrm flipV="1">
              <a:off x="8991015" y="7082574"/>
              <a:ext cx="3281343" cy="956528"/>
            </a:xfrm>
            <a:prstGeom prst="bentConnector3">
              <a:avLst/>
            </a:prstGeom>
            <a:ln w="38100"/>
          </p:spPr>
          <p:style>
            <a:lnRef idx="1">
              <a:schemeClr val="accent1"/>
            </a:lnRef>
            <a:fillRef idx="0">
              <a:schemeClr val="accent1"/>
            </a:fillRef>
            <a:effectRef idx="0">
              <a:schemeClr val="accent1"/>
            </a:effectRef>
            <a:fontRef idx="minor">
              <a:schemeClr val="tx1"/>
            </a:fontRef>
          </p:style>
        </p:cxnSp>
        <p:cxnSp>
          <p:nvCxnSpPr>
            <p:cNvPr id="26" name="Elbow Connector 25"/>
            <p:cNvCxnSpPr>
              <a:stCxn id="13" idx="3"/>
              <a:endCxn id="18" idx="1"/>
            </p:cNvCxnSpPr>
            <p:nvPr/>
          </p:nvCxnSpPr>
          <p:spPr>
            <a:xfrm flipV="1">
              <a:off x="8991015" y="7082585"/>
              <a:ext cx="3281343" cy="2562930"/>
            </a:xfrm>
            <a:prstGeom prst="bentConnector3">
              <a:avLst/>
            </a:prstGeom>
            <a:ln w="38100"/>
          </p:spPr>
          <p:style>
            <a:lnRef idx="1">
              <a:schemeClr val="accent1"/>
            </a:lnRef>
            <a:fillRef idx="0">
              <a:schemeClr val="accent1"/>
            </a:fillRef>
            <a:effectRef idx="0">
              <a:schemeClr val="accent1"/>
            </a:effectRef>
            <a:fontRef idx="minor">
              <a:schemeClr val="tx1"/>
            </a:fontRef>
          </p:style>
        </p:cxnSp>
        <p:cxnSp>
          <p:nvCxnSpPr>
            <p:cNvPr id="28" name="Elbow Connector 27"/>
            <p:cNvCxnSpPr>
              <a:stCxn id="15" idx="3"/>
              <a:endCxn id="18" idx="1"/>
            </p:cNvCxnSpPr>
            <p:nvPr/>
          </p:nvCxnSpPr>
          <p:spPr>
            <a:xfrm flipV="1">
              <a:off x="8983587" y="7082578"/>
              <a:ext cx="3288769" cy="3821467"/>
            </a:xfrm>
            <a:prstGeom prst="bentConnector3">
              <a:avLst/>
            </a:prstGeom>
            <a:ln w="38100"/>
          </p:spPr>
          <p:style>
            <a:lnRef idx="1">
              <a:schemeClr val="accent1"/>
            </a:lnRef>
            <a:fillRef idx="0">
              <a:schemeClr val="accent1"/>
            </a:fillRef>
            <a:effectRef idx="0">
              <a:schemeClr val="accent1"/>
            </a:effectRef>
            <a:fontRef idx="minor">
              <a:schemeClr val="tx1"/>
            </a:fontRef>
          </p:style>
        </p:cxnSp>
        <p:sp>
          <p:nvSpPr>
            <p:cNvPr id="29" name="Oval 28"/>
            <p:cNvSpPr/>
            <p:nvPr/>
          </p:nvSpPr>
          <p:spPr>
            <a:xfrm>
              <a:off x="18015682" y="4326448"/>
              <a:ext cx="3322845" cy="3135040"/>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182773" tIns="91386" rIns="182773" bIns="91386" rtlCol="0" anchor="ctr"/>
            <a:lstStyle/>
            <a:p>
              <a:pPr algn="ctr" defTabSz="1827721"/>
              <a:r>
                <a:rPr lang="nb-NO" sz="3200" dirty="0">
                  <a:solidFill>
                    <a:prstClr val="white"/>
                  </a:solidFill>
                </a:rPr>
                <a:t>Kostnader Ressurs-behov</a:t>
              </a:r>
            </a:p>
          </p:txBody>
        </p:sp>
        <p:sp>
          <p:nvSpPr>
            <p:cNvPr id="30" name="Oval 29"/>
            <p:cNvSpPr/>
            <p:nvPr/>
          </p:nvSpPr>
          <p:spPr>
            <a:xfrm>
              <a:off x="18030552" y="7039902"/>
              <a:ext cx="3322845" cy="3135040"/>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182773" tIns="91386" rIns="182773" bIns="91386" rtlCol="0" anchor="ctr"/>
            <a:lstStyle/>
            <a:p>
              <a:pPr algn="ctr" defTabSz="1827721"/>
              <a:r>
                <a:rPr lang="nb-NO" sz="3200" dirty="0">
                  <a:solidFill>
                    <a:prstClr val="white"/>
                  </a:solidFill>
                </a:rPr>
                <a:t>Individuell risiko</a:t>
              </a:r>
            </a:p>
          </p:txBody>
        </p:sp>
        <p:cxnSp>
          <p:nvCxnSpPr>
            <p:cNvPr id="32" name="Straight Arrow Connector 31"/>
            <p:cNvCxnSpPr/>
            <p:nvPr/>
          </p:nvCxnSpPr>
          <p:spPr>
            <a:xfrm>
              <a:off x="15543795" y="7103186"/>
              <a:ext cx="2134924" cy="57617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15518390" y="6548525"/>
              <a:ext cx="2160323" cy="50767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sp>
        <p:nvSpPr>
          <p:cNvPr id="31" name="Text Box 33"/>
          <p:cNvSpPr txBox="1">
            <a:spLocks noChangeArrowheads="1"/>
          </p:cNvSpPr>
          <p:nvPr/>
        </p:nvSpPr>
        <p:spPr bwMode="auto">
          <a:xfrm>
            <a:off x="11019063" y="12376053"/>
            <a:ext cx="8639669" cy="527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7587" tIns="108797" rIns="217587" bIns="108797">
            <a:spAutoFit/>
          </a:bodyPr>
          <a:lstStyle>
            <a:lvl1pPr>
              <a:defRPr>
                <a:solidFill>
                  <a:schemeClr val="tx1"/>
                </a:solidFill>
                <a:latin typeface="Arial" pitchFamily="34" charset="0"/>
                <a:cs typeface="Arial" pitchFamily="34" charset="0"/>
              </a:defRPr>
            </a:lvl1pPr>
            <a:lvl2pPr marL="682625" indent="-263525">
              <a:defRPr>
                <a:solidFill>
                  <a:schemeClr val="tx1"/>
                </a:solidFill>
                <a:latin typeface="Arial" pitchFamily="34" charset="0"/>
                <a:cs typeface="Arial" pitchFamily="34" charset="0"/>
              </a:defRPr>
            </a:lvl2pPr>
            <a:lvl3pPr marL="1049338" indent="-209550">
              <a:defRPr>
                <a:solidFill>
                  <a:schemeClr val="tx1"/>
                </a:solidFill>
                <a:latin typeface="Arial" pitchFamily="34" charset="0"/>
                <a:cs typeface="Arial" pitchFamily="34" charset="0"/>
              </a:defRPr>
            </a:lvl3pPr>
            <a:lvl4pPr marL="1470025" indent="-211138">
              <a:defRPr>
                <a:solidFill>
                  <a:schemeClr val="tx1"/>
                </a:solidFill>
                <a:latin typeface="Arial" pitchFamily="34" charset="0"/>
                <a:cs typeface="Arial" pitchFamily="34" charset="0"/>
              </a:defRPr>
            </a:lvl4pPr>
            <a:lvl5pPr marL="1889125" indent="-209550">
              <a:defRPr>
                <a:solidFill>
                  <a:schemeClr val="tx1"/>
                </a:solidFill>
                <a:latin typeface="Arial" pitchFamily="34" charset="0"/>
                <a:cs typeface="Arial" pitchFamily="34" charset="0"/>
              </a:defRPr>
            </a:lvl5pPr>
            <a:lvl6pPr marL="2346325" indent="-209550" fontAlgn="base">
              <a:spcBef>
                <a:spcPct val="0"/>
              </a:spcBef>
              <a:spcAft>
                <a:spcPct val="0"/>
              </a:spcAft>
              <a:defRPr>
                <a:solidFill>
                  <a:schemeClr val="tx1"/>
                </a:solidFill>
                <a:latin typeface="Arial" pitchFamily="34" charset="0"/>
                <a:cs typeface="Arial" pitchFamily="34" charset="0"/>
              </a:defRPr>
            </a:lvl6pPr>
            <a:lvl7pPr marL="2803525" indent="-209550" fontAlgn="base">
              <a:spcBef>
                <a:spcPct val="0"/>
              </a:spcBef>
              <a:spcAft>
                <a:spcPct val="0"/>
              </a:spcAft>
              <a:defRPr>
                <a:solidFill>
                  <a:schemeClr val="tx1"/>
                </a:solidFill>
                <a:latin typeface="Arial" pitchFamily="34" charset="0"/>
                <a:cs typeface="Arial" pitchFamily="34" charset="0"/>
              </a:defRPr>
            </a:lvl7pPr>
            <a:lvl8pPr marL="3260725" indent="-209550" fontAlgn="base">
              <a:spcBef>
                <a:spcPct val="0"/>
              </a:spcBef>
              <a:spcAft>
                <a:spcPct val="0"/>
              </a:spcAft>
              <a:defRPr>
                <a:solidFill>
                  <a:schemeClr val="tx1"/>
                </a:solidFill>
                <a:latin typeface="Arial" pitchFamily="34" charset="0"/>
                <a:cs typeface="Arial" pitchFamily="34" charset="0"/>
              </a:defRPr>
            </a:lvl8pPr>
            <a:lvl9pPr marL="3717925" indent="-209550" fontAlgn="base">
              <a:spcBef>
                <a:spcPct val="0"/>
              </a:spcBef>
              <a:spcAft>
                <a:spcPct val="0"/>
              </a:spcAft>
              <a:defRPr>
                <a:solidFill>
                  <a:schemeClr val="tx1"/>
                </a:solidFill>
                <a:latin typeface="Arial" pitchFamily="34" charset="0"/>
                <a:cs typeface="Arial" pitchFamily="34" charset="0"/>
              </a:defRPr>
            </a:lvl9pPr>
          </a:lstStyle>
          <a:p>
            <a:pPr algn="r" defTabSz="2176274" eaLnBrk="0" hangingPunct="0">
              <a:spcBef>
                <a:spcPct val="50000"/>
              </a:spcBef>
            </a:pPr>
            <a:r>
              <a:rPr lang="nb-NO" sz="2000" dirty="0" smtClean="0">
                <a:solidFill>
                  <a:srgbClr val="161645"/>
                </a:solidFill>
                <a:latin typeface="Verdana" pitchFamily="34" charset="0"/>
              </a:rPr>
              <a:t>Kilde: Anders Grimsmo, 2017</a:t>
            </a:r>
            <a:endParaRPr lang="nb-NO" sz="2000" dirty="0">
              <a:solidFill>
                <a:srgbClr val="161645"/>
              </a:solidFill>
              <a:latin typeface="Verdana" pitchFamily="34" charset="0"/>
            </a:endParaRPr>
          </a:p>
        </p:txBody>
      </p:sp>
    </p:spTree>
    <p:extLst>
      <p:ext uri="{BB962C8B-B14F-4D97-AF65-F5344CB8AC3E}">
        <p14:creationId xmlns:p14="http://schemas.microsoft.com/office/powerpoint/2010/main" val="69012133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p:txBody>
          <a:bodyPr>
            <a:normAutofit/>
          </a:bodyPr>
          <a:lstStyle/>
          <a:p>
            <a:r>
              <a:rPr lang="nb-NO" sz="5400" dirty="0" smtClean="0"/>
              <a:t>Helseanalyseplattformen </a:t>
            </a:r>
            <a:r>
              <a:rPr lang="nb-NO" sz="5400" dirty="0"/>
              <a:t>vil gjøre data fra ulike helseregistre lettere tilgjengelig for forskning og analyse</a:t>
            </a:r>
          </a:p>
        </p:txBody>
      </p:sp>
      <p:sp>
        <p:nvSpPr>
          <p:cNvPr id="3" name="Plassholder for lysbildenummer 2"/>
          <p:cNvSpPr>
            <a:spLocks noGrp="1"/>
          </p:cNvSpPr>
          <p:nvPr>
            <p:ph type="sldNum" sz="quarter" idx="16"/>
          </p:nvPr>
        </p:nvSpPr>
        <p:spPr/>
        <p:txBody>
          <a:bodyPr/>
          <a:lstStyle/>
          <a:p>
            <a:r>
              <a:rPr lang="nb-NO" smtClean="0"/>
              <a:t> Side </a:t>
            </a:r>
            <a:fld id="{5751DFAA-887F-4071-8EAD-E8CA316FCF06}" type="slidenum">
              <a:rPr lang="nb-NO" smtClean="0"/>
              <a:pPr/>
              <a:t>28</a:t>
            </a:fld>
            <a:endParaRPr lang="nb-NO" dirty="0"/>
          </a:p>
        </p:txBody>
      </p:sp>
      <p:pic>
        <p:nvPicPr>
          <p:cNvPr id="184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6862" y="3100277"/>
            <a:ext cx="17482120" cy="9959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ktangel 5"/>
          <p:cNvSpPr/>
          <p:nvPr/>
        </p:nvSpPr>
        <p:spPr>
          <a:xfrm>
            <a:off x="18184084" y="2431473"/>
            <a:ext cx="2701637" cy="7689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62288613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vit_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0179" y="1440180"/>
            <a:ext cx="3168000" cy="2168471"/>
          </a:xfrm>
          <a:prstGeom prst="rect">
            <a:avLst/>
          </a:prstGeom>
        </p:spPr>
      </p:pic>
      <p:sp>
        <p:nvSpPr>
          <p:cNvPr id="2" name="Tittel 1"/>
          <p:cNvSpPr>
            <a:spLocks noGrp="1"/>
          </p:cNvSpPr>
          <p:nvPr>
            <p:ph type="ctrTitle"/>
          </p:nvPr>
        </p:nvSpPr>
        <p:spPr/>
        <p:txBody>
          <a:bodyPr/>
          <a:lstStyle/>
          <a:p>
            <a:r>
              <a:rPr lang="nb-NO" dirty="0" smtClean="0">
                <a:solidFill>
                  <a:srgbClr val="FFFFFF"/>
                </a:solidFill>
              </a:rPr>
              <a:t>Bruk av teknologi i hjemmet</a:t>
            </a:r>
            <a:endParaRPr lang="nb-NO" dirty="0">
              <a:solidFill>
                <a:srgbClr val="FFFFFF"/>
              </a:solidFill>
            </a:endParaRPr>
          </a:p>
        </p:txBody>
      </p:sp>
      <p:sp>
        <p:nvSpPr>
          <p:cNvPr id="3" name="Undertittel 2"/>
          <p:cNvSpPr>
            <a:spLocks noGrp="1"/>
          </p:cNvSpPr>
          <p:nvPr>
            <p:ph type="subTitle" idx="1"/>
          </p:nvPr>
        </p:nvSpPr>
        <p:spPr/>
        <p:txBody>
          <a:bodyPr/>
          <a:lstStyle/>
          <a:p>
            <a:endParaRPr lang="nb-NO">
              <a:solidFill>
                <a:srgbClr val="FFFFFF"/>
              </a:solidFill>
            </a:endParaRPr>
          </a:p>
        </p:txBody>
      </p:sp>
    </p:spTree>
    <p:extLst>
      <p:ext uri="{BB962C8B-B14F-4D97-AF65-F5344CB8AC3E}">
        <p14:creationId xmlns:p14="http://schemas.microsoft.com/office/powerpoint/2010/main" val="31799776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169E8"/>
        </a:solidFill>
        <a:effectLst/>
      </p:bgPr>
    </p:bg>
    <p:spTree>
      <p:nvGrpSpPr>
        <p:cNvPr id="1" name=""/>
        <p:cNvGrpSpPr/>
        <p:nvPr/>
      </p:nvGrpSpPr>
      <p:grpSpPr>
        <a:xfrm>
          <a:off x="0" y="0"/>
          <a:ext cx="0" cy="0"/>
          <a:chOff x="0" y="0"/>
          <a:chExt cx="0" cy="0"/>
        </a:xfrm>
      </p:grpSpPr>
      <p:pic>
        <p:nvPicPr>
          <p:cNvPr id="7" name="Hvit_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0179" y="1440180"/>
            <a:ext cx="3168000" cy="2168471"/>
          </a:xfrm>
          <a:prstGeom prst="rect">
            <a:avLst/>
          </a:prstGeom>
        </p:spPr>
      </p:pic>
      <p:sp>
        <p:nvSpPr>
          <p:cNvPr id="2" name="Tittel 1"/>
          <p:cNvSpPr>
            <a:spLocks noGrp="1"/>
          </p:cNvSpPr>
          <p:nvPr>
            <p:ph type="ctrTitle"/>
          </p:nvPr>
        </p:nvSpPr>
        <p:spPr/>
        <p:txBody>
          <a:bodyPr/>
          <a:lstStyle/>
          <a:p>
            <a:r>
              <a:rPr lang="nb-NO" dirty="0" smtClean="0">
                <a:solidFill>
                  <a:srgbClr val="FFFFFF"/>
                </a:solidFill>
              </a:rPr>
              <a:t>Demografisk utvikling</a:t>
            </a:r>
            <a:endParaRPr lang="nb-NO" dirty="0">
              <a:solidFill>
                <a:srgbClr val="FFFFFF"/>
              </a:solidFill>
            </a:endParaRPr>
          </a:p>
        </p:txBody>
      </p:sp>
    </p:spTree>
    <p:extLst>
      <p:ext uri="{BB962C8B-B14F-4D97-AF65-F5344CB8AC3E}">
        <p14:creationId xmlns:p14="http://schemas.microsoft.com/office/powerpoint/2010/main" val="394509747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p:txBody>
          <a:bodyPr/>
          <a:lstStyle/>
          <a:p>
            <a:r>
              <a:rPr lang="nb-NO" dirty="0" smtClean="0"/>
              <a:t>Velferdsteknologiprogrammet</a:t>
            </a:r>
            <a:endParaRPr lang="nb-NO" dirty="0"/>
          </a:p>
        </p:txBody>
      </p:sp>
      <p:sp>
        <p:nvSpPr>
          <p:cNvPr id="3" name="Plassholder for lysbildenummer 2"/>
          <p:cNvSpPr>
            <a:spLocks noGrp="1"/>
          </p:cNvSpPr>
          <p:nvPr>
            <p:ph type="sldNum" sz="quarter" idx="16"/>
          </p:nvPr>
        </p:nvSpPr>
        <p:spPr/>
        <p:txBody>
          <a:bodyPr/>
          <a:lstStyle/>
          <a:p>
            <a:fld id="{5751DFAA-887F-4071-8EAD-E8CA316FCF06}" type="slidenum">
              <a:rPr lang="nb-NO" smtClean="0"/>
              <a:pPr/>
              <a:t>30</a:t>
            </a:fld>
            <a:endParaRPr lang="nb-NO"/>
          </a:p>
        </p:txBody>
      </p:sp>
      <p:sp>
        <p:nvSpPr>
          <p:cNvPr id="18" name="Rektangel 17"/>
          <p:cNvSpPr/>
          <p:nvPr/>
        </p:nvSpPr>
        <p:spPr>
          <a:xfrm>
            <a:off x="1473742" y="2828225"/>
            <a:ext cx="10404566" cy="4677103"/>
          </a:xfrm>
          <a:prstGeom prst="rect">
            <a:avLst/>
          </a:prstGeom>
          <a:noFill/>
          <a:ln w="31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52235" tIns="76114" rIns="152235" bIns="76114" rtlCol="0" anchor="ctr"/>
          <a:lstStyle/>
          <a:p>
            <a:pPr algn="ctr" defTabSz="1826812"/>
            <a:endParaRPr lang="nb-NO">
              <a:solidFill>
                <a:prstClr val="white"/>
              </a:solidFill>
            </a:endParaRPr>
          </a:p>
        </p:txBody>
      </p:sp>
      <p:sp>
        <p:nvSpPr>
          <p:cNvPr id="19" name="Rektangel 18"/>
          <p:cNvSpPr/>
          <p:nvPr/>
        </p:nvSpPr>
        <p:spPr>
          <a:xfrm>
            <a:off x="12158550" y="2828225"/>
            <a:ext cx="10404566" cy="4677103"/>
          </a:xfrm>
          <a:prstGeom prst="rect">
            <a:avLst/>
          </a:prstGeom>
          <a:noFill/>
          <a:ln w="31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52235" tIns="76114" rIns="152235" bIns="76114" rtlCol="0" anchor="ctr"/>
          <a:lstStyle/>
          <a:p>
            <a:pPr algn="ctr" defTabSz="1826812"/>
            <a:endParaRPr lang="nb-NO">
              <a:solidFill>
                <a:prstClr val="white"/>
              </a:solidFill>
            </a:endParaRPr>
          </a:p>
        </p:txBody>
      </p:sp>
      <p:sp>
        <p:nvSpPr>
          <p:cNvPr id="20" name="Rektangel 19"/>
          <p:cNvSpPr/>
          <p:nvPr/>
        </p:nvSpPr>
        <p:spPr>
          <a:xfrm>
            <a:off x="1473742" y="7794360"/>
            <a:ext cx="10404566" cy="4677103"/>
          </a:xfrm>
          <a:prstGeom prst="rect">
            <a:avLst/>
          </a:prstGeom>
          <a:noFill/>
          <a:ln w="31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52235" tIns="76114" rIns="152235" bIns="76114" rtlCol="0" anchor="ctr"/>
          <a:lstStyle/>
          <a:p>
            <a:pPr algn="ctr" defTabSz="1826812"/>
            <a:endParaRPr lang="nb-NO">
              <a:solidFill>
                <a:prstClr val="white"/>
              </a:solidFill>
            </a:endParaRPr>
          </a:p>
        </p:txBody>
      </p:sp>
      <p:sp>
        <p:nvSpPr>
          <p:cNvPr id="21" name="Rektangel 20"/>
          <p:cNvSpPr/>
          <p:nvPr/>
        </p:nvSpPr>
        <p:spPr>
          <a:xfrm>
            <a:off x="12158548" y="7794360"/>
            <a:ext cx="10404566" cy="4677103"/>
          </a:xfrm>
          <a:prstGeom prst="rect">
            <a:avLst/>
          </a:prstGeom>
          <a:noFill/>
          <a:ln w="31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52235" tIns="76114" rIns="152235" bIns="76114" rtlCol="0" anchor="ctr"/>
          <a:lstStyle/>
          <a:p>
            <a:pPr algn="ctr" defTabSz="1826812"/>
            <a:endParaRPr lang="nb-NO">
              <a:solidFill>
                <a:prstClr val="white"/>
              </a:solidFill>
            </a:endParaRPr>
          </a:p>
        </p:txBody>
      </p:sp>
      <p:sp>
        <p:nvSpPr>
          <p:cNvPr id="22" name="Rektangel 21"/>
          <p:cNvSpPr/>
          <p:nvPr/>
        </p:nvSpPr>
        <p:spPr>
          <a:xfrm>
            <a:off x="2025461" y="2539206"/>
            <a:ext cx="7737746" cy="775138"/>
          </a:xfrm>
          <a:prstGeom prst="rect">
            <a:avLst/>
          </a:prstGeom>
          <a:ln/>
        </p:spPr>
        <p:style>
          <a:lnRef idx="2">
            <a:schemeClr val="dk1"/>
          </a:lnRef>
          <a:fillRef idx="1">
            <a:schemeClr val="lt1"/>
          </a:fillRef>
          <a:effectRef idx="0">
            <a:schemeClr val="dk1"/>
          </a:effectRef>
          <a:fontRef idx="minor">
            <a:schemeClr val="dk1"/>
          </a:fontRef>
        </p:style>
        <p:txBody>
          <a:bodyPr lIns="152235" tIns="76114" rIns="152235" bIns="76114" rtlCol="0" anchor="ctr"/>
          <a:lstStyle/>
          <a:p>
            <a:pPr defTabSz="1826812"/>
            <a:r>
              <a:rPr lang="nb-NO" dirty="0">
                <a:solidFill>
                  <a:srgbClr val="281C2C"/>
                </a:solidFill>
              </a:rPr>
              <a:t>Trygghetsskapende teknologier</a:t>
            </a:r>
          </a:p>
        </p:txBody>
      </p:sp>
      <p:sp>
        <p:nvSpPr>
          <p:cNvPr id="23" name="Rektangel 22"/>
          <p:cNvSpPr/>
          <p:nvPr/>
        </p:nvSpPr>
        <p:spPr>
          <a:xfrm>
            <a:off x="2173764" y="7652466"/>
            <a:ext cx="7737746" cy="775138"/>
          </a:xfrm>
          <a:prstGeom prst="rect">
            <a:avLst/>
          </a:prstGeom>
          <a:ln/>
        </p:spPr>
        <p:style>
          <a:lnRef idx="2">
            <a:schemeClr val="dk1"/>
          </a:lnRef>
          <a:fillRef idx="1">
            <a:schemeClr val="lt1"/>
          </a:fillRef>
          <a:effectRef idx="0">
            <a:schemeClr val="dk1"/>
          </a:effectRef>
          <a:fontRef idx="minor">
            <a:schemeClr val="dk1"/>
          </a:fontRef>
        </p:style>
        <p:txBody>
          <a:bodyPr lIns="152235" tIns="76114" rIns="152235" bIns="76114" rtlCol="0" anchor="ctr"/>
          <a:lstStyle/>
          <a:p>
            <a:pPr defTabSz="1826812"/>
            <a:r>
              <a:rPr lang="nb-NO" dirty="0">
                <a:solidFill>
                  <a:srgbClr val="281C2C"/>
                </a:solidFill>
              </a:rPr>
              <a:t>Mestringsteknologier</a:t>
            </a:r>
          </a:p>
        </p:txBody>
      </p:sp>
      <p:sp>
        <p:nvSpPr>
          <p:cNvPr id="24" name="Rektangel 23"/>
          <p:cNvSpPr/>
          <p:nvPr/>
        </p:nvSpPr>
        <p:spPr>
          <a:xfrm>
            <a:off x="12753497" y="2572134"/>
            <a:ext cx="8557225" cy="775138"/>
          </a:xfrm>
          <a:prstGeom prst="rect">
            <a:avLst/>
          </a:prstGeom>
          <a:ln/>
        </p:spPr>
        <p:style>
          <a:lnRef idx="2">
            <a:schemeClr val="dk1"/>
          </a:lnRef>
          <a:fillRef idx="1">
            <a:schemeClr val="lt1"/>
          </a:fillRef>
          <a:effectRef idx="0">
            <a:schemeClr val="dk1"/>
          </a:effectRef>
          <a:fontRef idx="minor">
            <a:schemeClr val="dk1"/>
          </a:fontRef>
        </p:style>
        <p:txBody>
          <a:bodyPr lIns="152235" tIns="76114" rIns="152235" bIns="76114" rtlCol="0" anchor="ctr"/>
          <a:lstStyle/>
          <a:p>
            <a:pPr defTabSz="1826812"/>
            <a:r>
              <a:rPr lang="nb-NO" dirty="0">
                <a:solidFill>
                  <a:srgbClr val="281C2C"/>
                </a:solidFill>
              </a:rPr>
              <a:t>Utrednings- og behandlingsteknologier</a:t>
            </a:r>
          </a:p>
        </p:txBody>
      </p:sp>
      <p:sp>
        <p:nvSpPr>
          <p:cNvPr id="25" name="Rektangel 24"/>
          <p:cNvSpPr/>
          <p:nvPr/>
        </p:nvSpPr>
        <p:spPr>
          <a:xfrm>
            <a:off x="12849818" y="7652466"/>
            <a:ext cx="5413091" cy="775138"/>
          </a:xfrm>
          <a:prstGeom prst="rect">
            <a:avLst/>
          </a:prstGeom>
          <a:ln/>
        </p:spPr>
        <p:style>
          <a:lnRef idx="2">
            <a:schemeClr val="dk1"/>
          </a:lnRef>
          <a:fillRef idx="1">
            <a:schemeClr val="lt1"/>
          </a:fillRef>
          <a:effectRef idx="0">
            <a:schemeClr val="dk1"/>
          </a:effectRef>
          <a:fontRef idx="minor">
            <a:schemeClr val="dk1"/>
          </a:fontRef>
        </p:style>
        <p:txBody>
          <a:bodyPr lIns="152235" tIns="76114" rIns="152235" bIns="76114" rtlCol="0" anchor="ctr"/>
          <a:lstStyle/>
          <a:p>
            <a:pPr defTabSz="1826812"/>
            <a:r>
              <a:rPr lang="nb-NO" dirty="0">
                <a:solidFill>
                  <a:srgbClr val="281C2C"/>
                </a:solidFill>
              </a:rPr>
              <a:t>Velværeteknologier - </a:t>
            </a:r>
            <a:r>
              <a:rPr lang="nb-NO" dirty="0" err="1">
                <a:solidFill>
                  <a:srgbClr val="281C2C"/>
                </a:solidFill>
              </a:rPr>
              <a:t>IoT</a:t>
            </a:r>
            <a:endParaRPr lang="nb-NO" dirty="0">
              <a:solidFill>
                <a:srgbClr val="281C2C"/>
              </a:solidFill>
            </a:endParaRPr>
          </a:p>
        </p:txBody>
      </p:sp>
      <p:pic>
        <p:nvPicPr>
          <p:cNvPr id="26" name="Picture 4" descr="http://www.independentlivingsupplies.co.uk/images/Caretech-IP-mobile-uni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04888" y="4868279"/>
            <a:ext cx="2098872" cy="124999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Trygghetsalar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3151" y="5493135"/>
            <a:ext cx="1691952" cy="169577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8" descr="http://www.med24.dk/images/medium_aviva.jp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16297" y="8568042"/>
            <a:ext cx="2239433" cy="165577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0" descr="http://www.carefusion.no/Images/Respiratory/Pulmonary_Function_Testing/I_PulmoLife_Carousel.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5884922" y="8778128"/>
            <a:ext cx="1832494" cy="181305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6" descr="http://isecurity.no/assets/img/450/450/bilder_nettbutikk/0d91f0794b1ac6fe2f0978408de89333-image.jpeg"/>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73755" y="3684533"/>
            <a:ext cx="2228388" cy="151168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4" descr="http://www.hjelpemiddeldatabasen.no/blobs/lnet/42422.jpg"/>
          <p:cNvPicPr>
            <a:picLocks noChangeAspect="1" noChangeArrowheads="1"/>
          </p:cNvPicPr>
          <p:nvPr/>
        </p:nvPicPr>
        <p:blipFill>
          <a:blip r:embed="rId8">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2025453" y="10564907"/>
            <a:ext cx="1610545" cy="170113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4" descr="http://www.aktivliv.no/users/aktivliv_mystore_no/images/47239_Digital_blodtrykksm_ler_8276_h_ndleddsm_ler_1.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50717" y="10564915"/>
            <a:ext cx="1619998" cy="1200293"/>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8" descr="http://bilde.dinside.no/smart+komfyrvakt.jpg?o=4198142&amp;w=940&amp;h=0&amp;ee=132405621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138540" y="3684540"/>
            <a:ext cx="2263403" cy="112159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Bilderesultat for velferdsteknologi"/>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487753" y="3553233"/>
            <a:ext cx="3873250" cy="32861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ilderesultat for velferdsteknologi"/>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895591" y="3988457"/>
            <a:ext cx="3629665" cy="2415533"/>
          </a:xfrm>
          <a:prstGeom prst="rect">
            <a:avLst/>
          </a:prstGeom>
          <a:noFill/>
          <a:extLst>
            <a:ext uri="{909E8E84-426E-40DD-AFC4-6F175D3DCCD1}">
              <a14:hiddenFill xmlns:a14="http://schemas.microsoft.com/office/drawing/2010/main">
                <a:solidFill>
                  <a:srgbClr val="FFFFFF"/>
                </a:solidFill>
              </a14:hiddenFill>
            </a:ext>
          </a:extLst>
        </p:spPr>
      </p:pic>
      <p:sp>
        <p:nvSpPr>
          <p:cNvPr id="43" name="AutoShape 6" descr="Bilderesultat for velferdsteknologi"/>
          <p:cNvSpPr>
            <a:spLocks noChangeAspect="1" noChangeArrowheads="1"/>
          </p:cNvSpPr>
          <p:nvPr/>
        </p:nvSpPr>
        <p:spPr bwMode="auto">
          <a:xfrm>
            <a:off x="0" y="-240765"/>
            <a:ext cx="507967" cy="50800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52235" tIns="76114" rIns="152235" bIns="76114" numCol="1" anchor="t" anchorCtr="0" compatLnSpc="1">
            <a:prstTxWarp prst="textNoShape">
              <a:avLst/>
            </a:prstTxWarp>
          </a:bodyPr>
          <a:lstStyle/>
          <a:p>
            <a:pPr defTabSz="1826812"/>
            <a:endParaRPr lang="nb-NO">
              <a:solidFill>
                <a:srgbClr val="281C2C"/>
              </a:solidFill>
              <a:latin typeface="Arial" panose="020B0604020202020204"/>
            </a:endParaRPr>
          </a:p>
        </p:txBody>
      </p:sp>
      <p:sp>
        <p:nvSpPr>
          <p:cNvPr id="44" name="AutoShape 10" descr="Bilderesultat for wearables"/>
          <p:cNvSpPr>
            <a:spLocks noChangeAspect="1" noChangeArrowheads="1"/>
          </p:cNvSpPr>
          <p:nvPr/>
        </p:nvSpPr>
        <p:spPr bwMode="auto">
          <a:xfrm>
            <a:off x="253987" y="13245"/>
            <a:ext cx="507967" cy="50800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52235" tIns="76114" rIns="152235" bIns="76114" numCol="1" anchor="t" anchorCtr="0" compatLnSpc="1">
            <a:prstTxWarp prst="textNoShape">
              <a:avLst/>
            </a:prstTxWarp>
          </a:bodyPr>
          <a:lstStyle/>
          <a:p>
            <a:pPr defTabSz="1826812"/>
            <a:endParaRPr lang="nb-NO">
              <a:solidFill>
                <a:srgbClr val="281C2C"/>
              </a:solidFill>
              <a:latin typeface="Arial" panose="020B0604020202020204"/>
            </a:endParaRPr>
          </a:p>
        </p:txBody>
      </p:sp>
      <p:pic>
        <p:nvPicPr>
          <p:cNvPr id="1036" name="Picture 12" descr="http://www.contegix.com/wp-content/uploads/2015/02/Insurance-and-Wearable-Tech.jpg">
            <a:hlinkClick r:id="rId13"/>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4637386" y="8665678"/>
            <a:ext cx="5013175" cy="3411677"/>
          </a:xfrm>
          <a:prstGeom prst="rect">
            <a:avLst/>
          </a:prstGeom>
          <a:noFill/>
          <a:extLst>
            <a:ext uri="{909E8E84-426E-40DD-AFC4-6F175D3DCCD1}">
              <a14:hiddenFill xmlns:a14="http://schemas.microsoft.com/office/drawing/2010/main">
                <a:solidFill>
                  <a:srgbClr val="FFFFFF"/>
                </a:solidFill>
              </a14:hiddenFill>
            </a:ext>
          </a:extLst>
        </p:spPr>
      </p:pic>
      <p:sp>
        <p:nvSpPr>
          <p:cNvPr id="45" name="AutoShape 14" descr="Bilderesultat for green check mark"/>
          <p:cNvSpPr>
            <a:spLocks noChangeAspect="1" noChangeArrowheads="1"/>
          </p:cNvSpPr>
          <p:nvPr/>
        </p:nvSpPr>
        <p:spPr bwMode="auto">
          <a:xfrm>
            <a:off x="507967" y="267235"/>
            <a:ext cx="507967" cy="50800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52235" tIns="76114" rIns="152235" bIns="76114" numCol="1" anchor="t" anchorCtr="0" compatLnSpc="1">
            <a:prstTxWarp prst="textNoShape">
              <a:avLst/>
            </a:prstTxWarp>
          </a:bodyPr>
          <a:lstStyle/>
          <a:p>
            <a:pPr defTabSz="1826812"/>
            <a:endParaRPr lang="nb-NO">
              <a:solidFill>
                <a:srgbClr val="281C2C"/>
              </a:solidFill>
              <a:latin typeface="Arial" panose="020B0604020202020204"/>
            </a:endParaRPr>
          </a:p>
        </p:txBody>
      </p:sp>
      <p:pic>
        <p:nvPicPr>
          <p:cNvPr id="34" name="Plassholder for innhold 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822016" y="12878997"/>
            <a:ext cx="3974398" cy="540000"/>
          </a:xfrm>
          <a:prstGeom prst="rect">
            <a:avLst/>
          </a:prstGeom>
        </p:spPr>
      </p:pic>
      <p:pic>
        <p:nvPicPr>
          <p:cNvPr id="39" name="Bilde 3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9981165" y="12878997"/>
            <a:ext cx="1231746" cy="612000"/>
          </a:xfrm>
          <a:prstGeom prst="rect">
            <a:avLst/>
          </a:prstGeom>
        </p:spPr>
      </p:pic>
      <p:pic>
        <p:nvPicPr>
          <p:cNvPr id="23554" name="Picture 2" descr="Bilderesultat for velferdsteknologi gps"/>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507015" y="10650694"/>
            <a:ext cx="2732862" cy="182076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0" descr="http://www.pharmacell.se/files/img/dispenser_tar_piller.jpg"/>
          <p:cNvPicPr>
            <a:picLocks noChangeAspect="1" noChangeArrowheads="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07015" y="8505868"/>
            <a:ext cx="2642553" cy="1953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694489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e 10"/>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063355" y="8778218"/>
            <a:ext cx="2549824" cy="2018867"/>
          </a:xfrm>
          <a:prstGeom prst="rect">
            <a:avLst/>
          </a:prstGeom>
        </p:spPr>
      </p:pic>
      <p:pic>
        <p:nvPicPr>
          <p:cNvPr id="10" name="Bilde 9"/>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flipH="1">
            <a:off x="20741205" y="1476483"/>
            <a:ext cx="1588643" cy="4518173"/>
          </a:xfrm>
          <a:prstGeom prst="rect">
            <a:avLst/>
          </a:prstGeom>
        </p:spPr>
      </p:pic>
      <p:pic>
        <p:nvPicPr>
          <p:cNvPr id="8" name="Bilde 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flipH="1">
            <a:off x="20008910" y="7225637"/>
            <a:ext cx="2408048" cy="4498662"/>
          </a:xfrm>
          <a:prstGeom prst="rect">
            <a:avLst/>
          </a:prstGeom>
        </p:spPr>
      </p:pic>
      <p:pic>
        <p:nvPicPr>
          <p:cNvPr id="5" name="Bilde 4"/>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835804" y="5864030"/>
            <a:ext cx="4707169" cy="4463817"/>
          </a:xfrm>
          <a:prstGeom prst="rect">
            <a:avLst/>
          </a:prstGeom>
        </p:spPr>
      </p:pic>
      <p:pic>
        <p:nvPicPr>
          <p:cNvPr id="3" name="Bilde 2"/>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12362671" y="5875708"/>
            <a:ext cx="4005478" cy="4515797"/>
          </a:xfrm>
          <a:prstGeom prst="rect">
            <a:avLst/>
          </a:prstGeom>
        </p:spPr>
      </p:pic>
      <p:sp>
        <p:nvSpPr>
          <p:cNvPr id="2" name="Tittel 1"/>
          <p:cNvSpPr>
            <a:spLocks noGrp="1"/>
          </p:cNvSpPr>
          <p:nvPr>
            <p:ph type="title"/>
          </p:nvPr>
        </p:nvSpPr>
        <p:spPr>
          <a:xfrm>
            <a:off x="171464" y="639674"/>
            <a:ext cx="24382413" cy="1673622"/>
          </a:xfrm>
        </p:spPr>
        <p:txBody>
          <a:bodyPr>
            <a:noAutofit/>
          </a:bodyPr>
          <a:lstStyle/>
          <a:p>
            <a:r>
              <a:rPr lang="nb-NO" dirty="0"/>
              <a:t>Hva slags tjeneste er medisinsk avstandsoppfølging i utprøvingen?</a:t>
            </a:r>
            <a:br>
              <a:rPr lang="nb-NO" dirty="0"/>
            </a:br>
            <a:endParaRPr lang="nb-NO" dirty="0"/>
          </a:p>
        </p:txBody>
      </p:sp>
      <p:sp>
        <p:nvSpPr>
          <p:cNvPr id="4" name="Plassholder for lysbildenummer 3"/>
          <p:cNvSpPr>
            <a:spLocks noGrp="1"/>
          </p:cNvSpPr>
          <p:nvPr>
            <p:ph type="sldNum" sz="quarter" idx="16"/>
          </p:nvPr>
        </p:nvSpPr>
        <p:spPr/>
        <p:txBody>
          <a:bodyPr/>
          <a:lstStyle/>
          <a:p>
            <a:r>
              <a:rPr lang="nb-NO" smtClean="0"/>
              <a:t> Side </a:t>
            </a:r>
            <a:fld id="{5751DFAA-887F-4071-8EAD-E8CA316FCF06}" type="slidenum">
              <a:rPr lang="nb-NO" smtClean="0"/>
              <a:pPr/>
              <a:t>31</a:t>
            </a:fld>
            <a:endParaRPr lang="nb-NO" dirty="0"/>
          </a:p>
        </p:txBody>
      </p:sp>
      <p:pic>
        <p:nvPicPr>
          <p:cNvPr id="6" name="Plassholder for innhold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22016" y="12878997"/>
            <a:ext cx="3974398" cy="540000"/>
          </a:xfrm>
          <a:prstGeom prst="rect">
            <a:avLst/>
          </a:prstGeom>
        </p:spPr>
      </p:pic>
      <p:pic>
        <p:nvPicPr>
          <p:cNvPr id="7" name="Bild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981170" y="12878997"/>
            <a:ext cx="1231746" cy="612000"/>
          </a:xfrm>
          <a:prstGeom prst="rect">
            <a:avLst/>
          </a:prstGeom>
        </p:spPr>
      </p:pic>
      <p:sp>
        <p:nvSpPr>
          <p:cNvPr id="13" name="TekstSylinder 12"/>
          <p:cNvSpPr txBox="1"/>
          <p:nvPr/>
        </p:nvSpPr>
        <p:spPr>
          <a:xfrm>
            <a:off x="1595063" y="10391514"/>
            <a:ext cx="6468296" cy="1370885"/>
          </a:xfrm>
          <a:prstGeom prst="rect">
            <a:avLst/>
          </a:prstGeom>
          <a:noFill/>
        </p:spPr>
        <p:txBody>
          <a:bodyPr vert="horz" wrap="square" lIns="335880" tIns="335880" rIns="335880" bIns="335880" rtlCol="0">
            <a:spAutoFit/>
          </a:bodyPr>
          <a:lstStyle>
            <a:defPPr>
              <a:defRPr lang="nb-NO"/>
            </a:defPPr>
            <a:lvl1pPr>
              <a:spcAft>
                <a:spcPts val="1000"/>
              </a:spcAft>
              <a:defRPr sz="1800" b="1"/>
            </a:lvl1pPr>
          </a:lstStyle>
          <a:p>
            <a:pPr defTabSz="2047335"/>
            <a:r>
              <a:rPr lang="nb-NO" sz="4500" b="0" dirty="0">
                <a:solidFill>
                  <a:srgbClr val="281C2C"/>
                </a:solidFill>
                <a:latin typeface="Arial" panose="020B0604020202020204"/>
              </a:rPr>
              <a:t>Egenbehandlingsplan</a:t>
            </a:r>
          </a:p>
        </p:txBody>
      </p:sp>
      <p:sp>
        <p:nvSpPr>
          <p:cNvPr id="14" name="TekstSylinder 13"/>
          <p:cNvSpPr txBox="1"/>
          <p:nvPr/>
        </p:nvSpPr>
        <p:spPr>
          <a:xfrm>
            <a:off x="12443988" y="10432516"/>
            <a:ext cx="4611537" cy="1370885"/>
          </a:xfrm>
          <a:prstGeom prst="rect">
            <a:avLst/>
          </a:prstGeom>
          <a:noFill/>
        </p:spPr>
        <p:txBody>
          <a:bodyPr vert="horz" wrap="square" lIns="335880" tIns="335880" rIns="335880" bIns="335880" rtlCol="0">
            <a:spAutoFit/>
          </a:bodyPr>
          <a:lstStyle>
            <a:defPPr>
              <a:defRPr lang="nb-NO"/>
            </a:defPPr>
            <a:lvl1pPr>
              <a:spcAft>
                <a:spcPts val="1000"/>
              </a:spcAft>
              <a:defRPr sz="1800" b="1"/>
            </a:lvl1pPr>
          </a:lstStyle>
          <a:p>
            <a:pPr defTabSz="2047335"/>
            <a:r>
              <a:rPr lang="nb-NO" sz="4500" b="0" dirty="0">
                <a:solidFill>
                  <a:srgbClr val="281C2C"/>
                </a:solidFill>
                <a:latin typeface="Arial" panose="020B0604020202020204"/>
              </a:rPr>
              <a:t>Responssenter</a:t>
            </a:r>
          </a:p>
        </p:txBody>
      </p:sp>
      <p:sp>
        <p:nvSpPr>
          <p:cNvPr id="16" name="TekstSylinder 15"/>
          <p:cNvSpPr txBox="1"/>
          <p:nvPr/>
        </p:nvSpPr>
        <p:spPr>
          <a:xfrm>
            <a:off x="20406555" y="5653354"/>
            <a:ext cx="3080763" cy="1370885"/>
          </a:xfrm>
          <a:prstGeom prst="rect">
            <a:avLst/>
          </a:prstGeom>
          <a:noFill/>
        </p:spPr>
        <p:txBody>
          <a:bodyPr vert="horz" wrap="square" lIns="335880" tIns="335880" rIns="335880" bIns="335880" rtlCol="0">
            <a:spAutoFit/>
          </a:bodyPr>
          <a:lstStyle>
            <a:defPPr>
              <a:defRPr lang="nb-NO"/>
            </a:defPPr>
            <a:lvl1pPr>
              <a:spcAft>
                <a:spcPts val="1000"/>
              </a:spcAft>
              <a:defRPr sz="1800" b="1"/>
            </a:lvl1pPr>
          </a:lstStyle>
          <a:p>
            <a:pPr defTabSz="2047335"/>
            <a:r>
              <a:rPr lang="nb-NO" sz="4500" b="0" dirty="0">
                <a:solidFill>
                  <a:srgbClr val="281C2C"/>
                </a:solidFill>
                <a:latin typeface="Arial" panose="020B0604020202020204"/>
              </a:rPr>
              <a:t>Fastlege</a:t>
            </a:r>
          </a:p>
        </p:txBody>
      </p:sp>
      <p:sp>
        <p:nvSpPr>
          <p:cNvPr id="17" name="TekstSylinder 16"/>
          <p:cNvSpPr txBox="1"/>
          <p:nvPr/>
        </p:nvSpPr>
        <p:spPr>
          <a:xfrm>
            <a:off x="20032953" y="11425876"/>
            <a:ext cx="4062806" cy="1370885"/>
          </a:xfrm>
          <a:prstGeom prst="rect">
            <a:avLst/>
          </a:prstGeom>
          <a:noFill/>
        </p:spPr>
        <p:txBody>
          <a:bodyPr vert="horz" wrap="square" lIns="335880" tIns="335880" rIns="335880" bIns="335880" rtlCol="0">
            <a:spAutoFit/>
          </a:bodyPr>
          <a:lstStyle>
            <a:defPPr>
              <a:defRPr lang="nb-NO"/>
            </a:defPPr>
            <a:lvl1pPr>
              <a:spcAft>
                <a:spcPts val="1000"/>
              </a:spcAft>
              <a:defRPr sz="1800" b="1"/>
            </a:lvl1pPr>
          </a:lstStyle>
          <a:p>
            <a:pPr defTabSz="2047335"/>
            <a:r>
              <a:rPr lang="nb-NO" sz="4500" b="0" dirty="0">
                <a:solidFill>
                  <a:srgbClr val="281C2C"/>
                </a:solidFill>
                <a:latin typeface="Arial" panose="020B0604020202020204"/>
              </a:rPr>
              <a:t>Sykehuslege</a:t>
            </a:r>
          </a:p>
        </p:txBody>
      </p:sp>
      <p:sp>
        <p:nvSpPr>
          <p:cNvPr id="18" name="TekstSylinder 17"/>
          <p:cNvSpPr txBox="1"/>
          <p:nvPr/>
        </p:nvSpPr>
        <p:spPr>
          <a:xfrm>
            <a:off x="4824329" y="1979606"/>
            <a:ext cx="13479536" cy="5987466"/>
          </a:xfrm>
          <a:prstGeom prst="rect">
            <a:avLst/>
          </a:prstGeom>
          <a:noFill/>
        </p:spPr>
        <p:txBody>
          <a:bodyPr vert="horz" wrap="square" lIns="335880" tIns="335880" rIns="335880" bIns="335880" rtlCol="0">
            <a:spAutoFit/>
          </a:bodyPr>
          <a:lstStyle>
            <a:defPPr>
              <a:defRPr lang="nb-NO"/>
            </a:defPPr>
            <a:lvl1pPr>
              <a:spcAft>
                <a:spcPts val="1000"/>
              </a:spcAft>
              <a:defRPr sz="1800" b="1"/>
            </a:lvl1pPr>
          </a:lstStyle>
          <a:p>
            <a:pPr defTabSz="2047335">
              <a:spcAft>
                <a:spcPts val="560"/>
              </a:spcAft>
            </a:pPr>
            <a:r>
              <a:rPr lang="nb-NO" sz="3500" dirty="0">
                <a:solidFill>
                  <a:srgbClr val="281C2C"/>
                </a:solidFill>
                <a:latin typeface="Arial" panose="020B0604020202020204"/>
              </a:rPr>
              <a:t>Eksempler:</a:t>
            </a:r>
          </a:p>
          <a:p>
            <a:pPr marL="639856" indent="-639856" defTabSz="2047335">
              <a:spcAft>
                <a:spcPts val="560"/>
              </a:spcAft>
              <a:buFont typeface="Arial" panose="020B0604020202020204" pitchFamily="34" charset="0"/>
              <a:buChar char="•"/>
            </a:pPr>
            <a:r>
              <a:rPr lang="nb-NO" sz="3500" b="0" dirty="0">
                <a:solidFill>
                  <a:srgbClr val="281C2C"/>
                </a:solidFill>
                <a:latin typeface="Arial" panose="020B0604020202020204"/>
              </a:rPr>
              <a:t>Overvåking av medisinske målinger: puls, oksygenmetning, blodsukkerverdier, vektmålinger</a:t>
            </a:r>
          </a:p>
          <a:p>
            <a:pPr marL="639856" indent="-639856" defTabSz="2047335">
              <a:spcAft>
                <a:spcPts val="560"/>
              </a:spcAft>
              <a:buFont typeface="Arial" panose="020B0604020202020204" pitchFamily="34" charset="0"/>
              <a:buChar char="•"/>
            </a:pPr>
            <a:r>
              <a:rPr lang="nb-NO" sz="3500" b="0" dirty="0">
                <a:solidFill>
                  <a:srgbClr val="281C2C"/>
                </a:solidFill>
                <a:latin typeface="Arial" panose="020B0604020202020204"/>
              </a:rPr>
              <a:t>Hjelp til vurdering av behov for akutte/ </a:t>
            </a:r>
            <a:r>
              <a:rPr lang="nb-NO" sz="3500" b="0" dirty="0" err="1">
                <a:solidFill>
                  <a:srgbClr val="281C2C"/>
                </a:solidFill>
                <a:latin typeface="Arial" panose="020B0604020202020204"/>
              </a:rPr>
              <a:t>semi</a:t>
            </a:r>
            <a:r>
              <a:rPr lang="nb-NO" sz="3500" b="0" dirty="0">
                <a:solidFill>
                  <a:srgbClr val="281C2C"/>
                </a:solidFill>
                <a:latin typeface="Arial" panose="020B0604020202020204"/>
              </a:rPr>
              <a:t>-akutte helsetjenester</a:t>
            </a:r>
          </a:p>
          <a:p>
            <a:pPr marL="639856" indent="-639856" defTabSz="2047335">
              <a:spcAft>
                <a:spcPts val="560"/>
              </a:spcAft>
              <a:buFont typeface="Arial" panose="020B0604020202020204" pitchFamily="34" charset="0"/>
              <a:buChar char="•"/>
            </a:pPr>
            <a:r>
              <a:rPr lang="nb-NO" sz="3500" b="0" dirty="0">
                <a:solidFill>
                  <a:srgbClr val="281C2C"/>
                </a:solidFill>
                <a:latin typeface="Arial" panose="020B0604020202020204"/>
              </a:rPr>
              <a:t>Veiledning rundt pust, fysisk anstrengelse, m.m.</a:t>
            </a:r>
          </a:p>
          <a:p>
            <a:pPr marL="639856" indent="-639856" defTabSz="2047335">
              <a:spcAft>
                <a:spcPts val="560"/>
              </a:spcAft>
              <a:buFont typeface="Arial" panose="020B0604020202020204" pitchFamily="34" charset="0"/>
              <a:buChar char="•"/>
            </a:pPr>
            <a:r>
              <a:rPr lang="nb-NO" sz="3500" b="0" dirty="0">
                <a:solidFill>
                  <a:srgbClr val="281C2C"/>
                </a:solidFill>
                <a:latin typeface="Arial" panose="020B0604020202020204"/>
              </a:rPr>
              <a:t>Oppfølging og veiledning innen ernæring</a:t>
            </a:r>
          </a:p>
          <a:p>
            <a:pPr marL="639856" indent="-639856" defTabSz="2047335">
              <a:spcAft>
                <a:spcPts val="560"/>
              </a:spcAft>
              <a:buFont typeface="Arial" panose="020B0604020202020204" pitchFamily="34" charset="0"/>
              <a:buChar char="•"/>
            </a:pPr>
            <a:endParaRPr lang="nb-NO" sz="3500" b="0" dirty="0">
              <a:solidFill>
                <a:srgbClr val="281C2C"/>
              </a:solidFill>
              <a:latin typeface="Arial" panose="020B0604020202020204"/>
            </a:endParaRPr>
          </a:p>
          <a:p>
            <a:pPr marL="639856" indent="-639856" defTabSz="2047335">
              <a:spcAft>
                <a:spcPts val="560"/>
              </a:spcAft>
              <a:buFont typeface="Arial" panose="020B0604020202020204" pitchFamily="34" charset="0"/>
              <a:buChar char="•"/>
            </a:pPr>
            <a:endParaRPr lang="nb-NO" sz="3500" b="0" dirty="0">
              <a:solidFill>
                <a:srgbClr val="281C2C"/>
              </a:solidFill>
              <a:latin typeface="Arial" panose="020B0604020202020204"/>
            </a:endParaRPr>
          </a:p>
        </p:txBody>
      </p:sp>
      <p:sp>
        <p:nvSpPr>
          <p:cNvPr id="12" name="Pil mot venstre og høyre 11"/>
          <p:cNvSpPr/>
          <p:nvPr/>
        </p:nvSpPr>
        <p:spPr>
          <a:xfrm rot="19422559">
            <a:off x="17089981" y="5244110"/>
            <a:ext cx="2063616" cy="792787"/>
          </a:xfrm>
          <a:prstGeom prst="leftRightArrow">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70630" tIns="85313" rIns="170630" bIns="85313" rtlCol="0" anchor="ctr"/>
          <a:lstStyle/>
          <a:p>
            <a:pPr algn="ctr" defTabSz="2047335"/>
            <a:endParaRPr lang="nb-NO" sz="4000">
              <a:solidFill>
                <a:prstClr val="white"/>
              </a:solidFill>
            </a:endParaRPr>
          </a:p>
        </p:txBody>
      </p:sp>
      <p:sp>
        <p:nvSpPr>
          <p:cNvPr id="19" name="Pil mot venstre og høyre 18"/>
          <p:cNvSpPr/>
          <p:nvPr/>
        </p:nvSpPr>
        <p:spPr>
          <a:xfrm rot="2091222">
            <a:off x="17159765" y="7731297"/>
            <a:ext cx="2063616" cy="792787"/>
          </a:xfrm>
          <a:prstGeom prst="leftRightArrow">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70630" tIns="85313" rIns="170630" bIns="85313" rtlCol="0" anchor="ctr"/>
          <a:lstStyle/>
          <a:p>
            <a:pPr algn="ctr" defTabSz="2047335"/>
            <a:endParaRPr lang="nb-NO" sz="4000">
              <a:solidFill>
                <a:prstClr val="white"/>
              </a:solidFill>
            </a:endParaRPr>
          </a:p>
        </p:txBody>
      </p:sp>
      <p:cxnSp>
        <p:nvCxnSpPr>
          <p:cNvPr id="21" name="Rett linje 20"/>
          <p:cNvCxnSpPr/>
          <p:nvPr/>
        </p:nvCxnSpPr>
        <p:spPr>
          <a:xfrm flipH="1">
            <a:off x="10889548" y="7488378"/>
            <a:ext cx="2095360" cy="1826677"/>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Rett linje 21"/>
          <p:cNvCxnSpPr/>
          <p:nvPr/>
        </p:nvCxnSpPr>
        <p:spPr>
          <a:xfrm>
            <a:off x="5854918" y="7212702"/>
            <a:ext cx="2859739" cy="2025097"/>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20" name="TekstSylinder 19"/>
          <p:cNvSpPr txBox="1"/>
          <p:nvPr/>
        </p:nvSpPr>
        <p:spPr>
          <a:xfrm>
            <a:off x="16750134" y="13130584"/>
            <a:ext cx="6198941" cy="307777"/>
          </a:xfrm>
          <a:prstGeom prst="rect">
            <a:avLst/>
          </a:prstGeom>
          <a:solidFill>
            <a:schemeClr val="bg1"/>
          </a:solidFill>
        </p:spPr>
        <p:txBody>
          <a:bodyPr vert="horz" wrap="none" lIns="0" tIns="0" rIns="0" bIns="0" rtlCol="0">
            <a:spAutoFit/>
          </a:bodyPr>
          <a:lstStyle/>
          <a:p>
            <a:pPr>
              <a:spcAft>
                <a:spcPts val="1000"/>
              </a:spcAft>
            </a:pPr>
            <a:r>
              <a:rPr lang="nb-NO" sz="2000" b="1" dirty="0" smtClean="0"/>
              <a:t>Kilde</a:t>
            </a:r>
            <a:r>
              <a:rPr lang="nb-NO" sz="2000" b="1" dirty="0"/>
              <a:t>: </a:t>
            </a:r>
            <a:r>
              <a:rPr lang="nb-NO" sz="2000" b="1" dirty="0" smtClean="0"/>
              <a:t>Jon Helge Andersen, Direktoratet for </a:t>
            </a:r>
            <a:r>
              <a:rPr lang="nb-NO" sz="2000" b="1" dirty="0" err="1" smtClean="0"/>
              <a:t>e-helse</a:t>
            </a:r>
            <a:endParaRPr lang="nb-NO" sz="4200" b="1" dirty="0" smtClean="0"/>
          </a:p>
        </p:txBody>
      </p:sp>
    </p:spTree>
    <p:extLst>
      <p:ext uri="{BB962C8B-B14F-4D97-AF65-F5344CB8AC3E}">
        <p14:creationId xmlns:p14="http://schemas.microsoft.com/office/powerpoint/2010/main" val="7920430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63945" y="2497771"/>
            <a:ext cx="22608012" cy="1061828"/>
          </a:xfrm>
        </p:spPr>
        <p:txBody>
          <a:bodyPr/>
          <a:lstStyle/>
          <a:p>
            <a:r>
              <a:rPr lang="nb-NO" dirty="0" smtClean="0"/>
              <a:t>Teknologier som demokratiserer</a:t>
            </a:r>
            <a:endParaRPr lang="nb-NO" dirty="0"/>
          </a:p>
        </p:txBody>
      </p:sp>
      <p:sp>
        <p:nvSpPr>
          <p:cNvPr id="3" name="Plassholder for innhold 2"/>
          <p:cNvSpPr>
            <a:spLocks noGrp="1"/>
          </p:cNvSpPr>
          <p:nvPr>
            <p:ph idx="1"/>
          </p:nvPr>
        </p:nvSpPr>
        <p:spPr>
          <a:xfrm>
            <a:off x="1541370" y="5059120"/>
            <a:ext cx="12609126" cy="7294817"/>
          </a:xfrm>
        </p:spPr>
        <p:txBody>
          <a:bodyPr>
            <a:normAutofit/>
          </a:bodyPr>
          <a:lstStyle/>
          <a:p>
            <a:r>
              <a:rPr lang="nb-NO" dirty="0" smtClean="0"/>
              <a:t>Smarttelefon</a:t>
            </a:r>
          </a:p>
          <a:p>
            <a:pPr lvl="1"/>
            <a:r>
              <a:rPr lang="nb-NO" dirty="0"/>
              <a:t>a</a:t>
            </a:r>
            <a:r>
              <a:rPr lang="nb-NO" dirty="0" smtClean="0"/>
              <a:t>lle </a:t>
            </a:r>
            <a:r>
              <a:rPr lang="nb-NO" dirty="0"/>
              <a:t>er på nett – </a:t>
            </a:r>
            <a:r>
              <a:rPr lang="nb-NO" dirty="0" smtClean="0"/>
              <a:t>overalt</a:t>
            </a:r>
          </a:p>
          <a:p>
            <a:pPr lvl="1"/>
            <a:r>
              <a:rPr lang="nb-NO" dirty="0"/>
              <a:t>e</a:t>
            </a:r>
            <a:r>
              <a:rPr lang="nb-NO" dirty="0" smtClean="0"/>
              <a:t>nkel </a:t>
            </a:r>
            <a:r>
              <a:rPr lang="nb-NO" dirty="0"/>
              <a:t>å bruke </a:t>
            </a:r>
          </a:p>
          <a:p>
            <a:r>
              <a:rPr lang="nb-NO" dirty="0"/>
              <a:t>Sensorer </a:t>
            </a:r>
            <a:endParaRPr lang="nb-NO" dirty="0" smtClean="0"/>
          </a:p>
          <a:p>
            <a:pPr lvl="1"/>
            <a:r>
              <a:rPr lang="nb-NO" dirty="0" smtClean="0"/>
              <a:t>måler </a:t>
            </a:r>
            <a:r>
              <a:rPr lang="nb-NO" dirty="0"/>
              <a:t>kropp, atferd og </a:t>
            </a:r>
            <a:r>
              <a:rPr lang="nb-NO" dirty="0" smtClean="0"/>
              <a:t>omgivelser</a:t>
            </a:r>
          </a:p>
          <a:p>
            <a:r>
              <a:rPr lang="nb-NO" dirty="0"/>
              <a:t>D</a:t>
            </a:r>
            <a:r>
              <a:rPr lang="nb-NO" dirty="0" smtClean="0"/>
              <a:t>ataanalyse og kunstig intelligens</a:t>
            </a:r>
          </a:p>
          <a:p>
            <a:pPr lvl="1"/>
            <a:r>
              <a:rPr lang="nb-NO" dirty="0" smtClean="0"/>
              <a:t>tolker, sorterer og analyserer </a:t>
            </a:r>
            <a:endParaRPr lang="nb-NO" dirty="0"/>
          </a:p>
          <a:p>
            <a:pPr marL="0" indent="0">
              <a:buNone/>
            </a:pPr>
            <a:endParaRPr lang="nb-NO" dirty="0"/>
          </a:p>
        </p:txBody>
      </p:sp>
      <p:sp>
        <p:nvSpPr>
          <p:cNvPr id="4" name="TekstSylinder 3"/>
          <p:cNvSpPr txBox="1"/>
          <p:nvPr/>
        </p:nvSpPr>
        <p:spPr>
          <a:xfrm>
            <a:off x="18080182" y="13130584"/>
            <a:ext cx="4921412" cy="307777"/>
          </a:xfrm>
          <a:prstGeom prst="rect">
            <a:avLst/>
          </a:prstGeom>
          <a:noFill/>
        </p:spPr>
        <p:txBody>
          <a:bodyPr vert="horz" wrap="none" lIns="0" tIns="0" rIns="0" bIns="0" rtlCol="0">
            <a:spAutoFit/>
          </a:bodyPr>
          <a:lstStyle/>
          <a:p>
            <a:pPr>
              <a:spcAft>
                <a:spcPts val="1000"/>
              </a:spcAft>
            </a:pPr>
            <a:r>
              <a:rPr lang="nb-NO" sz="2000" b="1" dirty="0" smtClean="0"/>
              <a:t>Kilde: Hilde Lovett, Teknologirådet 2017 </a:t>
            </a:r>
            <a:endParaRPr lang="nb-NO" sz="4200" b="1" dirty="0" smtClean="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86081" y="4361584"/>
            <a:ext cx="9815513" cy="657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60313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e 10">
            <a:hlinkClick r:id="rId3"/>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389909" y="10039296"/>
            <a:ext cx="5000851" cy="2295315"/>
          </a:xfrm>
          <a:prstGeom prst="rect">
            <a:avLst/>
          </a:prstGeom>
        </p:spPr>
      </p:pic>
      <p:sp>
        <p:nvSpPr>
          <p:cNvPr id="2" name="Tittel 1"/>
          <p:cNvSpPr>
            <a:spLocks noGrp="1"/>
          </p:cNvSpPr>
          <p:nvPr>
            <p:ph type="title"/>
          </p:nvPr>
        </p:nvSpPr>
        <p:spPr>
          <a:xfrm>
            <a:off x="726961" y="1132776"/>
            <a:ext cx="23208439" cy="1061828"/>
          </a:xfrm>
        </p:spPr>
        <p:txBody>
          <a:bodyPr/>
          <a:lstStyle/>
          <a:p>
            <a:r>
              <a:rPr lang="nb-NO" dirty="0"/>
              <a:t>Legekontoret hjem til folk</a:t>
            </a:r>
          </a:p>
        </p:txBody>
      </p:sp>
      <p:pic>
        <p:nvPicPr>
          <p:cNvPr id="1027" name="Picture 3">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080712" y="163345"/>
            <a:ext cx="7301701" cy="28599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lassholder for innhold 4"/>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10460497" y="281404"/>
            <a:ext cx="8530058" cy="2426809"/>
          </a:xfrm>
          <a:prstGeom prst="rect">
            <a:avLst/>
          </a:prstGeom>
        </p:spPr>
      </p:pic>
      <p:pic>
        <p:nvPicPr>
          <p:cNvPr id="14" name="Bilde 13">
            <a:hlinkClick r:id="rId8"/>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42000" y="7463635"/>
            <a:ext cx="6525032" cy="5049363"/>
          </a:xfrm>
          <a:prstGeom prst="rect">
            <a:avLst/>
          </a:prstGeom>
        </p:spPr>
      </p:pic>
      <p:pic>
        <p:nvPicPr>
          <p:cNvPr id="3" name="Bild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22191" y="3219452"/>
            <a:ext cx="4254873" cy="3216757"/>
          </a:xfrm>
          <a:prstGeom prst="rect">
            <a:avLst/>
          </a:prstGeom>
        </p:spPr>
      </p:pic>
      <p:pic>
        <p:nvPicPr>
          <p:cNvPr id="5" name="Bilde 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40790" y="5154812"/>
            <a:ext cx="5714628" cy="4286250"/>
          </a:xfrm>
          <a:prstGeom prst="rect">
            <a:avLst/>
          </a:prstGeom>
        </p:spPr>
      </p:pic>
      <p:pic>
        <p:nvPicPr>
          <p:cNvPr id="6" name="Bilde 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7711003" y="3219452"/>
            <a:ext cx="5659770" cy="3419672"/>
          </a:xfrm>
          <a:prstGeom prst="rect">
            <a:avLst/>
          </a:prstGeom>
        </p:spPr>
      </p:pic>
      <p:pic>
        <p:nvPicPr>
          <p:cNvPr id="16" name="Bilde 15" descr="bout-02">
            <a:hlinkClick r:id="rId13"/>
          </p:cNvPr>
          <p:cNvPicPr/>
          <p:nvPr/>
        </p:nvPicPr>
        <p:blipFill>
          <a:blip r:embed="rId14">
            <a:extLst>
              <a:ext uri="{28A0092B-C50C-407E-A947-70E740481C1C}">
                <a14:useLocalDpi xmlns:a14="http://schemas.microsoft.com/office/drawing/2010/main" val="0"/>
              </a:ext>
            </a:extLst>
          </a:blip>
          <a:srcRect/>
          <a:stretch>
            <a:fillRect/>
          </a:stretch>
        </p:blipFill>
        <p:spPr bwMode="auto">
          <a:xfrm>
            <a:off x="14792922" y="9032463"/>
            <a:ext cx="1948220" cy="3497486"/>
          </a:xfrm>
          <a:prstGeom prst="rect">
            <a:avLst/>
          </a:prstGeom>
          <a:noFill/>
          <a:ln>
            <a:noFill/>
          </a:ln>
        </p:spPr>
      </p:pic>
      <p:pic>
        <p:nvPicPr>
          <p:cNvPr id="1028" name="Picture 4" descr="ttp://img.medicalexpo.com/images_me/photo-g/80702-8312684.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876743" y="7345458"/>
            <a:ext cx="5741316" cy="5167520"/>
          </a:xfrm>
          <a:prstGeom prst="rect">
            <a:avLst/>
          </a:prstGeom>
          <a:noFill/>
          <a:extLst>
            <a:ext uri="{909E8E84-426E-40DD-AFC4-6F175D3DCCD1}">
              <a14:hiddenFill xmlns:a14="http://schemas.microsoft.com/office/drawing/2010/main">
                <a:solidFill>
                  <a:srgbClr val="FFFFFF"/>
                </a:solidFill>
              </a14:hiddenFill>
            </a:ext>
          </a:extLst>
        </p:spPr>
      </p:pic>
      <p:sp>
        <p:nvSpPr>
          <p:cNvPr id="9" name="TekstSylinder 8"/>
          <p:cNvSpPr txBox="1"/>
          <p:nvPr/>
        </p:nvSpPr>
        <p:spPr>
          <a:xfrm>
            <a:off x="-10057733" y="-3428911"/>
            <a:ext cx="65" cy="553998"/>
          </a:xfrm>
          <a:prstGeom prst="rect">
            <a:avLst/>
          </a:prstGeom>
          <a:noFill/>
        </p:spPr>
        <p:txBody>
          <a:bodyPr wrap="none" lIns="0" tIns="0" rIns="0" bIns="0" rtlCol="0">
            <a:spAutoFit/>
          </a:bodyPr>
          <a:lstStyle/>
          <a:p>
            <a:pPr defTabSz="2175104"/>
            <a:endParaRPr lang="nb-NO" dirty="0">
              <a:solidFill>
                <a:srgbClr val="FF4E10"/>
              </a:solidFill>
              <a:latin typeface="Arial" panose="020B0604020202020204" pitchFamily="34" charset="0"/>
              <a:cs typeface="Arial" panose="020B0604020202020204" pitchFamily="34" charset="0"/>
            </a:endParaRPr>
          </a:p>
        </p:txBody>
      </p:sp>
      <p:sp>
        <p:nvSpPr>
          <p:cNvPr id="10" name="TekstSylinder 9"/>
          <p:cNvSpPr txBox="1"/>
          <p:nvPr/>
        </p:nvSpPr>
        <p:spPr>
          <a:xfrm>
            <a:off x="-24382400" y="-3428911"/>
            <a:ext cx="65" cy="553998"/>
          </a:xfrm>
          <a:prstGeom prst="rect">
            <a:avLst/>
          </a:prstGeom>
          <a:noFill/>
        </p:spPr>
        <p:txBody>
          <a:bodyPr wrap="none" lIns="0" tIns="0" rIns="0" bIns="0" rtlCol="0">
            <a:spAutoFit/>
          </a:bodyPr>
          <a:lstStyle/>
          <a:p>
            <a:pPr defTabSz="2175104"/>
            <a:endParaRPr lang="nb-NO" dirty="0">
              <a:solidFill>
                <a:srgbClr val="FF4E10"/>
              </a:solidFill>
              <a:latin typeface="Arial" panose="020B0604020202020204" pitchFamily="34" charset="0"/>
              <a:cs typeface="Arial" panose="020B0604020202020204" pitchFamily="34" charset="0"/>
            </a:endParaRPr>
          </a:p>
        </p:txBody>
      </p:sp>
      <p:sp>
        <p:nvSpPr>
          <p:cNvPr id="17" name="TekstSylinder 16"/>
          <p:cNvSpPr txBox="1"/>
          <p:nvPr/>
        </p:nvSpPr>
        <p:spPr>
          <a:xfrm>
            <a:off x="18080182" y="13130584"/>
            <a:ext cx="4921412" cy="307777"/>
          </a:xfrm>
          <a:prstGeom prst="rect">
            <a:avLst/>
          </a:prstGeom>
          <a:noFill/>
        </p:spPr>
        <p:txBody>
          <a:bodyPr vert="horz" wrap="none" lIns="0" tIns="0" rIns="0" bIns="0" rtlCol="0">
            <a:spAutoFit/>
          </a:bodyPr>
          <a:lstStyle/>
          <a:p>
            <a:pPr>
              <a:spcAft>
                <a:spcPts val="1000"/>
              </a:spcAft>
            </a:pPr>
            <a:r>
              <a:rPr lang="nb-NO" sz="2000" b="1" dirty="0" smtClean="0"/>
              <a:t>Kilde: Hilde Lovett, Teknologirådet 2017 </a:t>
            </a:r>
            <a:endParaRPr lang="nb-NO" sz="4200" b="1" dirty="0" smtClean="0"/>
          </a:p>
        </p:txBody>
      </p:sp>
      <p:pic>
        <p:nvPicPr>
          <p:cNvPr id="1026" name="Picture 2">
            <a:hlinkClick r:id="rId16"/>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240790" y="2791738"/>
            <a:ext cx="4734447" cy="2363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3" name="Gruppe 12"/>
          <p:cNvGrpSpPr/>
          <p:nvPr/>
        </p:nvGrpSpPr>
        <p:grpSpPr>
          <a:xfrm>
            <a:off x="3534367" y="2469294"/>
            <a:ext cx="18697804" cy="10460020"/>
            <a:chOff x="3534367" y="2469294"/>
            <a:chExt cx="18697804" cy="10460020"/>
          </a:xfrm>
        </p:grpSpPr>
        <p:sp>
          <p:nvSpPr>
            <p:cNvPr id="19" name="TekstSylinder 18"/>
            <p:cNvSpPr txBox="1"/>
            <p:nvPr/>
          </p:nvSpPr>
          <p:spPr>
            <a:xfrm>
              <a:off x="4436883" y="12345283"/>
              <a:ext cx="666849" cy="369332"/>
            </a:xfrm>
            <a:prstGeom prst="rect">
              <a:avLst/>
            </a:prstGeom>
            <a:noFill/>
          </p:spPr>
          <p:txBody>
            <a:bodyPr vert="horz" wrap="none" lIns="0" tIns="0" rIns="0" bIns="0" rtlCol="0">
              <a:spAutoFit/>
            </a:bodyPr>
            <a:lstStyle/>
            <a:p>
              <a:pPr>
                <a:spcAft>
                  <a:spcPts val="1000"/>
                </a:spcAft>
              </a:pPr>
              <a:r>
                <a:rPr lang="nb-NO" sz="2400" b="1" dirty="0" smtClean="0"/>
                <a:t>EKG</a:t>
              </a:r>
              <a:endParaRPr lang="nb-NO" sz="4400" b="1" dirty="0" smtClean="0"/>
            </a:p>
          </p:txBody>
        </p:sp>
        <p:sp>
          <p:nvSpPr>
            <p:cNvPr id="20" name="TekstSylinder 19"/>
            <p:cNvSpPr txBox="1"/>
            <p:nvPr/>
          </p:nvSpPr>
          <p:spPr>
            <a:xfrm>
              <a:off x="3534367" y="5177171"/>
              <a:ext cx="2035814" cy="369332"/>
            </a:xfrm>
            <a:prstGeom prst="rect">
              <a:avLst/>
            </a:prstGeom>
            <a:noFill/>
          </p:spPr>
          <p:txBody>
            <a:bodyPr vert="horz" wrap="none" lIns="0" tIns="0" rIns="0" bIns="0" rtlCol="0">
              <a:spAutoFit/>
            </a:bodyPr>
            <a:lstStyle/>
            <a:p>
              <a:pPr>
                <a:spcAft>
                  <a:spcPts val="1000"/>
                </a:spcAft>
              </a:pPr>
              <a:r>
                <a:rPr lang="nb-NO" sz="2400" b="1" dirty="0" smtClean="0"/>
                <a:t>Glukosemåler</a:t>
              </a:r>
              <a:endParaRPr lang="nb-NO" sz="4400" b="1" dirty="0" smtClean="0"/>
            </a:p>
          </p:txBody>
        </p:sp>
        <p:sp>
          <p:nvSpPr>
            <p:cNvPr id="21" name="TekstSylinder 20"/>
            <p:cNvSpPr txBox="1"/>
            <p:nvPr/>
          </p:nvSpPr>
          <p:spPr>
            <a:xfrm>
              <a:off x="3686767" y="8770706"/>
              <a:ext cx="1487587" cy="369332"/>
            </a:xfrm>
            <a:prstGeom prst="rect">
              <a:avLst/>
            </a:prstGeom>
            <a:noFill/>
          </p:spPr>
          <p:txBody>
            <a:bodyPr vert="horz" wrap="none" lIns="0" tIns="0" rIns="0" bIns="0" rtlCol="0">
              <a:spAutoFit/>
            </a:bodyPr>
            <a:lstStyle/>
            <a:p>
              <a:pPr>
                <a:spcAft>
                  <a:spcPts val="1000"/>
                </a:spcAft>
              </a:pPr>
              <a:r>
                <a:rPr lang="nb-NO" sz="2400" b="1" dirty="0" smtClean="0"/>
                <a:t>Stetoskop</a:t>
              </a:r>
              <a:endParaRPr lang="nb-NO" sz="4400" b="1" dirty="0" smtClean="0"/>
            </a:p>
          </p:txBody>
        </p:sp>
        <p:sp>
          <p:nvSpPr>
            <p:cNvPr id="22" name="TekstSylinder 21"/>
            <p:cNvSpPr txBox="1"/>
            <p:nvPr/>
          </p:nvSpPr>
          <p:spPr>
            <a:xfrm>
              <a:off x="13580020" y="2469294"/>
              <a:ext cx="3161122" cy="369332"/>
            </a:xfrm>
            <a:prstGeom prst="rect">
              <a:avLst/>
            </a:prstGeom>
            <a:noFill/>
          </p:spPr>
          <p:txBody>
            <a:bodyPr vert="horz" wrap="none" lIns="0" tIns="0" rIns="0" bIns="0" rtlCol="0">
              <a:spAutoFit/>
            </a:bodyPr>
            <a:lstStyle/>
            <a:p>
              <a:pPr>
                <a:spcAft>
                  <a:spcPts val="1000"/>
                </a:spcAft>
              </a:pPr>
              <a:r>
                <a:rPr lang="nb-NO" sz="2400" b="1" dirty="0" smtClean="0"/>
                <a:t>EKG, enkeltavledning</a:t>
              </a:r>
              <a:endParaRPr lang="nb-NO" sz="4400" b="1" dirty="0" smtClean="0"/>
            </a:p>
          </p:txBody>
        </p:sp>
        <p:sp>
          <p:nvSpPr>
            <p:cNvPr id="23" name="TekstSylinder 22"/>
            <p:cNvSpPr txBox="1"/>
            <p:nvPr/>
          </p:nvSpPr>
          <p:spPr>
            <a:xfrm>
              <a:off x="11816202" y="6460060"/>
              <a:ext cx="1471557" cy="369332"/>
            </a:xfrm>
            <a:prstGeom prst="rect">
              <a:avLst/>
            </a:prstGeom>
            <a:noFill/>
          </p:spPr>
          <p:txBody>
            <a:bodyPr vert="horz" wrap="none" lIns="0" tIns="0" rIns="0" bIns="0" rtlCol="0">
              <a:spAutoFit/>
            </a:bodyPr>
            <a:lstStyle/>
            <a:p>
              <a:pPr>
                <a:spcAft>
                  <a:spcPts val="1000"/>
                </a:spcAft>
              </a:pPr>
              <a:r>
                <a:rPr lang="nb-NO" sz="2400" b="1" dirty="0" smtClean="0"/>
                <a:t>Pulsmåler</a:t>
              </a:r>
              <a:endParaRPr lang="nb-NO" sz="4400" b="1" dirty="0" smtClean="0"/>
            </a:p>
          </p:txBody>
        </p:sp>
        <p:sp>
          <p:nvSpPr>
            <p:cNvPr id="24" name="TekstSylinder 23"/>
            <p:cNvSpPr txBox="1"/>
            <p:nvPr/>
          </p:nvSpPr>
          <p:spPr>
            <a:xfrm>
              <a:off x="11192634" y="12328312"/>
              <a:ext cx="1247136" cy="369332"/>
            </a:xfrm>
            <a:prstGeom prst="rect">
              <a:avLst/>
            </a:prstGeom>
            <a:noFill/>
          </p:spPr>
          <p:txBody>
            <a:bodyPr vert="horz" wrap="none" lIns="0" tIns="0" rIns="0" bIns="0" rtlCol="0">
              <a:spAutoFit/>
            </a:bodyPr>
            <a:lstStyle/>
            <a:p>
              <a:pPr>
                <a:spcAft>
                  <a:spcPts val="1000"/>
                </a:spcAft>
              </a:pPr>
              <a:r>
                <a:rPr lang="nb-NO" sz="2400" b="1" dirty="0" smtClean="0"/>
                <a:t>Otoskop</a:t>
              </a:r>
              <a:endParaRPr lang="nb-NO" sz="4400" b="1" dirty="0" smtClean="0"/>
            </a:p>
          </p:txBody>
        </p:sp>
        <p:sp>
          <p:nvSpPr>
            <p:cNvPr id="25" name="TekstSylinder 24"/>
            <p:cNvSpPr txBox="1"/>
            <p:nvPr/>
          </p:nvSpPr>
          <p:spPr>
            <a:xfrm>
              <a:off x="14392101" y="12559982"/>
              <a:ext cx="2946128" cy="369332"/>
            </a:xfrm>
            <a:prstGeom prst="rect">
              <a:avLst/>
            </a:prstGeom>
            <a:noFill/>
          </p:spPr>
          <p:txBody>
            <a:bodyPr vert="horz" wrap="none" lIns="0" tIns="0" rIns="0" bIns="0" rtlCol="0">
              <a:spAutoFit/>
            </a:bodyPr>
            <a:lstStyle/>
            <a:p>
              <a:pPr>
                <a:spcAft>
                  <a:spcPts val="1000"/>
                </a:spcAft>
              </a:pPr>
              <a:r>
                <a:rPr lang="nb-NO" sz="2400" b="1" dirty="0" smtClean="0"/>
                <a:t>Vurdering av føflekk</a:t>
              </a:r>
            </a:p>
          </p:txBody>
        </p:sp>
        <p:sp>
          <p:nvSpPr>
            <p:cNvPr id="26" name="TekstSylinder 25"/>
            <p:cNvSpPr txBox="1"/>
            <p:nvPr/>
          </p:nvSpPr>
          <p:spPr>
            <a:xfrm>
              <a:off x="19967814" y="6654676"/>
              <a:ext cx="1146148" cy="369332"/>
            </a:xfrm>
            <a:prstGeom prst="rect">
              <a:avLst/>
            </a:prstGeom>
            <a:noFill/>
          </p:spPr>
          <p:txBody>
            <a:bodyPr vert="horz" wrap="none" lIns="0" tIns="0" rIns="0" bIns="0" rtlCol="0">
              <a:spAutoFit/>
            </a:bodyPr>
            <a:lstStyle/>
            <a:p>
              <a:pPr>
                <a:spcAft>
                  <a:spcPts val="1000"/>
                </a:spcAft>
              </a:pPr>
              <a:r>
                <a:rPr lang="nb-NO" sz="2400" b="1" dirty="0" smtClean="0"/>
                <a:t>Ultralyd</a:t>
              </a:r>
            </a:p>
          </p:txBody>
        </p:sp>
        <p:sp>
          <p:nvSpPr>
            <p:cNvPr id="27" name="TekstSylinder 26"/>
            <p:cNvSpPr txBox="1"/>
            <p:nvPr/>
          </p:nvSpPr>
          <p:spPr>
            <a:xfrm>
              <a:off x="20693288" y="2529268"/>
              <a:ext cx="1538883" cy="369332"/>
            </a:xfrm>
            <a:prstGeom prst="rect">
              <a:avLst/>
            </a:prstGeom>
            <a:noFill/>
          </p:spPr>
          <p:txBody>
            <a:bodyPr vert="horz" wrap="none" lIns="0" tIns="0" rIns="0" bIns="0" rtlCol="0">
              <a:spAutoFit/>
            </a:bodyPr>
            <a:lstStyle/>
            <a:p>
              <a:pPr>
                <a:spcAft>
                  <a:spcPts val="1000"/>
                </a:spcAft>
              </a:pPr>
              <a:r>
                <a:rPr lang="nb-NO" sz="2400" b="1" dirty="0" err="1" smtClean="0"/>
                <a:t>Multimåler</a:t>
              </a:r>
              <a:endParaRPr lang="nb-NO" sz="2400" b="1" dirty="0" smtClean="0"/>
            </a:p>
          </p:txBody>
        </p:sp>
        <p:sp>
          <p:nvSpPr>
            <p:cNvPr id="28" name="TekstSylinder 27"/>
            <p:cNvSpPr txBox="1"/>
            <p:nvPr/>
          </p:nvSpPr>
          <p:spPr>
            <a:xfrm>
              <a:off x="19533515" y="12526091"/>
              <a:ext cx="2035814" cy="369332"/>
            </a:xfrm>
            <a:prstGeom prst="rect">
              <a:avLst/>
            </a:prstGeom>
            <a:noFill/>
          </p:spPr>
          <p:txBody>
            <a:bodyPr vert="horz" wrap="none" lIns="0" tIns="0" rIns="0" bIns="0" rtlCol="0">
              <a:spAutoFit/>
            </a:bodyPr>
            <a:lstStyle/>
            <a:p>
              <a:pPr>
                <a:spcAft>
                  <a:spcPts val="1000"/>
                </a:spcAft>
              </a:pPr>
              <a:r>
                <a:rPr lang="nb-NO" sz="2400" b="1" dirty="0" smtClean="0"/>
                <a:t>Glukosemåler</a:t>
              </a:r>
            </a:p>
          </p:txBody>
        </p:sp>
      </p:grpSp>
    </p:spTree>
    <p:extLst>
      <p:ext uri="{BB962C8B-B14F-4D97-AF65-F5344CB8AC3E}">
        <p14:creationId xmlns:p14="http://schemas.microsoft.com/office/powerpoint/2010/main" val="1595358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Tittel 11"/>
          <p:cNvSpPr>
            <a:spLocks noGrp="1"/>
          </p:cNvSpPr>
          <p:nvPr>
            <p:ph type="title"/>
          </p:nvPr>
        </p:nvSpPr>
        <p:spPr>
          <a:xfrm>
            <a:off x="863947" y="1966876"/>
            <a:ext cx="18334810" cy="2123658"/>
          </a:xfrm>
        </p:spPr>
        <p:txBody>
          <a:bodyPr/>
          <a:lstStyle/>
          <a:p>
            <a:r>
              <a:rPr lang="nb-NO" dirty="0"/>
              <a:t>Hva kan vi </a:t>
            </a:r>
            <a:r>
              <a:rPr lang="nb-NO" dirty="0" smtClean="0"/>
              <a:t>måle og </a:t>
            </a:r>
            <a:br>
              <a:rPr lang="nb-NO" dirty="0" smtClean="0"/>
            </a:br>
            <a:r>
              <a:rPr lang="nb-NO" dirty="0" smtClean="0"/>
              <a:t>teste </a:t>
            </a:r>
            <a:r>
              <a:rPr lang="nb-NO" dirty="0"/>
              <a:t>selv?</a:t>
            </a:r>
          </a:p>
        </p:txBody>
      </p:sp>
      <p:sp>
        <p:nvSpPr>
          <p:cNvPr id="2" name="Plassholder for innhold 1"/>
          <p:cNvSpPr>
            <a:spLocks noGrp="1"/>
          </p:cNvSpPr>
          <p:nvPr>
            <p:ph sz="half" idx="4294967295"/>
          </p:nvPr>
        </p:nvSpPr>
        <p:spPr>
          <a:xfrm>
            <a:off x="1232586" y="5059108"/>
            <a:ext cx="11172303" cy="7294817"/>
          </a:xfrm>
          <a:prstGeom prst="rect">
            <a:avLst/>
          </a:prstGeom>
        </p:spPr>
        <p:txBody>
          <a:bodyPr lIns="152385" tIns="76192" rIns="152385" bIns="76192">
            <a:normAutofit lnSpcReduction="10000"/>
          </a:bodyPr>
          <a:lstStyle/>
          <a:p>
            <a:r>
              <a:rPr lang="nb-NO" dirty="0"/>
              <a:t>I dag: </a:t>
            </a:r>
            <a:endParaRPr lang="nb-NO" dirty="0" smtClean="0"/>
          </a:p>
          <a:p>
            <a:pPr lvl="1"/>
            <a:r>
              <a:rPr lang="nb-NO" dirty="0" smtClean="0"/>
              <a:t>Blodtrykk</a:t>
            </a:r>
            <a:r>
              <a:rPr lang="nb-NO" dirty="0"/>
              <a:t>, hjerteflimmer, blodsukker, urinprøver</a:t>
            </a:r>
          </a:p>
          <a:p>
            <a:pPr lvl="1"/>
            <a:r>
              <a:rPr lang="nb-NO" dirty="0"/>
              <a:t>Bilder av hud, trommehinne, </a:t>
            </a:r>
            <a:r>
              <a:rPr lang="nb-NO" dirty="0" smtClean="0"/>
              <a:t>netthinne</a:t>
            </a:r>
            <a:br>
              <a:rPr lang="nb-NO" dirty="0" smtClean="0"/>
            </a:br>
            <a:endParaRPr lang="nb-NO" dirty="0"/>
          </a:p>
          <a:p>
            <a:r>
              <a:rPr lang="nb-NO" dirty="0"/>
              <a:t>Om 5 år: </a:t>
            </a:r>
            <a:endParaRPr lang="nb-NO" dirty="0" smtClean="0"/>
          </a:p>
          <a:p>
            <a:pPr lvl="1"/>
            <a:r>
              <a:rPr lang="nb-NO" dirty="0" smtClean="0"/>
              <a:t>Kolesterol</a:t>
            </a:r>
            <a:r>
              <a:rPr lang="nb-NO" dirty="0"/>
              <a:t>, vitamin D, astma, KOLS, </a:t>
            </a:r>
            <a:r>
              <a:rPr lang="nb-NO" dirty="0" smtClean="0"/>
              <a:t>epilepsi</a:t>
            </a:r>
            <a:br>
              <a:rPr lang="nb-NO" dirty="0" smtClean="0"/>
            </a:br>
            <a:endParaRPr lang="nb-NO" dirty="0"/>
          </a:p>
          <a:p>
            <a:r>
              <a:rPr lang="nb-NO" dirty="0"/>
              <a:t>Om 10 år: </a:t>
            </a:r>
            <a:endParaRPr lang="nb-NO" dirty="0" smtClean="0"/>
          </a:p>
          <a:p>
            <a:pPr lvl="1"/>
            <a:r>
              <a:rPr lang="nb-NO" dirty="0" smtClean="0"/>
              <a:t>Proteiner </a:t>
            </a:r>
            <a:r>
              <a:rPr lang="nb-NO" dirty="0"/>
              <a:t>og DNA/RNA</a:t>
            </a:r>
          </a:p>
          <a:p>
            <a:endParaRPr lang="nb-NO" dirty="0"/>
          </a:p>
          <a:p>
            <a:endParaRPr lang="nb-NO" dirty="0"/>
          </a:p>
        </p:txBody>
      </p:sp>
      <p:pic>
        <p:nvPicPr>
          <p:cNvPr id="9" name="Bild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78300" y="164"/>
            <a:ext cx="11818964" cy="14298542"/>
          </a:xfrm>
          <a:prstGeom prst="rect">
            <a:avLst/>
          </a:prstGeom>
        </p:spPr>
      </p:pic>
      <p:sp>
        <p:nvSpPr>
          <p:cNvPr id="5" name="TekstSylinder 4"/>
          <p:cNvSpPr txBox="1"/>
          <p:nvPr/>
        </p:nvSpPr>
        <p:spPr>
          <a:xfrm>
            <a:off x="18080182" y="13130584"/>
            <a:ext cx="4921412" cy="307777"/>
          </a:xfrm>
          <a:prstGeom prst="rect">
            <a:avLst/>
          </a:prstGeom>
          <a:solidFill>
            <a:schemeClr val="bg1"/>
          </a:solidFill>
        </p:spPr>
        <p:txBody>
          <a:bodyPr vert="horz" wrap="none" lIns="0" tIns="0" rIns="0" bIns="0" rtlCol="0">
            <a:spAutoFit/>
          </a:bodyPr>
          <a:lstStyle/>
          <a:p>
            <a:pPr>
              <a:spcAft>
                <a:spcPts val="1000"/>
              </a:spcAft>
            </a:pPr>
            <a:r>
              <a:rPr lang="nb-NO" sz="2000" b="1" dirty="0" smtClean="0"/>
              <a:t>Kilde: Hilde Lovett, Teknologirådet 2017 </a:t>
            </a:r>
            <a:endParaRPr lang="nb-NO" sz="4200" b="1" dirty="0" smtClean="0"/>
          </a:p>
        </p:txBody>
      </p:sp>
    </p:spTree>
    <p:extLst>
      <p:ext uri="{BB962C8B-B14F-4D97-AF65-F5344CB8AC3E}">
        <p14:creationId xmlns:p14="http://schemas.microsoft.com/office/powerpoint/2010/main" val="34305390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sz="6700" dirty="0"/>
              <a:t>Førstelinje </a:t>
            </a:r>
            <a:r>
              <a:rPr lang="nb-NO" sz="6700" dirty="0" smtClean="0"/>
              <a:t>symptomavklaring</a:t>
            </a:r>
            <a:br>
              <a:rPr lang="nb-NO" sz="6700" dirty="0" smtClean="0"/>
            </a:br>
            <a:r>
              <a:rPr lang="nb-NO" sz="6700" dirty="0" smtClean="0"/>
              <a:t>på mobilen?</a:t>
            </a:r>
            <a:endParaRPr lang="nb-NO" sz="6700" dirty="0"/>
          </a:p>
        </p:txBody>
      </p:sp>
      <p:sp>
        <p:nvSpPr>
          <p:cNvPr id="3" name="Plassholder for tekst 2"/>
          <p:cNvSpPr>
            <a:spLocks noGrp="1"/>
          </p:cNvSpPr>
          <p:nvPr>
            <p:ph type="body" idx="1"/>
          </p:nvPr>
        </p:nvSpPr>
        <p:spPr>
          <a:xfrm>
            <a:off x="2063869" y="5059120"/>
            <a:ext cx="10547727" cy="7294817"/>
          </a:xfrm>
        </p:spPr>
        <p:txBody>
          <a:bodyPr>
            <a:normAutofit/>
          </a:bodyPr>
          <a:lstStyle/>
          <a:p>
            <a:r>
              <a:rPr lang="nb-NO" dirty="0"/>
              <a:t>Pasient, mobil-</a:t>
            </a:r>
            <a:r>
              <a:rPr lang="nb-NO" dirty="0" err="1"/>
              <a:t>app</a:t>
            </a:r>
            <a:r>
              <a:rPr lang="nb-NO" dirty="0"/>
              <a:t> og lege deler på </a:t>
            </a:r>
            <a:r>
              <a:rPr lang="nb-NO" dirty="0" smtClean="0"/>
              <a:t>jobben</a:t>
            </a:r>
            <a:br>
              <a:rPr lang="nb-NO" dirty="0" smtClean="0"/>
            </a:br>
            <a:endParaRPr lang="nb-NO" dirty="0"/>
          </a:p>
          <a:p>
            <a:r>
              <a:rPr lang="nb-NO" dirty="0"/>
              <a:t>80% reduksjon av lege-tid?</a:t>
            </a:r>
          </a:p>
          <a:p>
            <a:pPr lvl="1"/>
            <a:r>
              <a:rPr lang="nb-NO" dirty="0"/>
              <a:t>Fra 15 til 1 </a:t>
            </a:r>
            <a:r>
              <a:rPr lang="nb-NO" dirty="0" smtClean="0"/>
              <a:t>minutt</a:t>
            </a:r>
            <a:br>
              <a:rPr lang="nb-NO" dirty="0" smtClean="0"/>
            </a:br>
            <a:endParaRPr lang="nb-NO" dirty="0"/>
          </a:p>
          <a:p>
            <a:r>
              <a:rPr lang="nb-NO" dirty="0"/>
              <a:t>”10 ganger mer presis enn </a:t>
            </a:r>
            <a:r>
              <a:rPr lang="nb-NO" dirty="0" smtClean="0"/>
              <a:t>legen”</a:t>
            </a:r>
            <a:endParaRPr lang="nb-NO" dirty="0"/>
          </a:p>
        </p:txBody>
      </p:sp>
      <p:pic>
        <p:nvPicPr>
          <p:cNvPr id="6" name="Bilde 6"/>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3982232" y="-346838"/>
            <a:ext cx="10639504" cy="14062843"/>
          </a:xfrm>
          <a:prstGeom prst="rect">
            <a:avLst/>
          </a:prstGeom>
        </p:spPr>
      </p:pic>
      <p:pic>
        <p:nvPicPr>
          <p:cNvPr id="7" name="Bild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327394" y="12762889"/>
            <a:ext cx="1294347" cy="984123"/>
          </a:xfrm>
          <a:prstGeom prst="rect">
            <a:avLst/>
          </a:prstGeom>
        </p:spPr>
      </p:pic>
      <p:sp>
        <p:nvSpPr>
          <p:cNvPr id="8" name="TekstSylinder 7"/>
          <p:cNvSpPr txBox="1"/>
          <p:nvPr/>
        </p:nvSpPr>
        <p:spPr>
          <a:xfrm>
            <a:off x="18080182" y="13130584"/>
            <a:ext cx="4921412" cy="307777"/>
          </a:xfrm>
          <a:prstGeom prst="rect">
            <a:avLst/>
          </a:prstGeom>
          <a:solidFill>
            <a:schemeClr val="bg1"/>
          </a:solidFill>
        </p:spPr>
        <p:txBody>
          <a:bodyPr vert="horz" wrap="none" lIns="0" tIns="0" rIns="0" bIns="0" rtlCol="0">
            <a:spAutoFit/>
          </a:bodyPr>
          <a:lstStyle/>
          <a:p>
            <a:pPr>
              <a:spcAft>
                <a:spcPts val="1000"/>
              </a:spcAft>
            </a:pPr>
            <a:r>
              <a:rPr lang="nb-NO" sz="2000" b="1" dirty="0" smtClean="0"/>
              <a:t>Kilde: Hilde Lovett, Teknologirådet 2017 </a:t>
            </a:r>
            <a:endParaRPr lang="nb-NO" sz="4200" b="1" dirty="0" smtClean="0"/>
          </a:p>
        </p:txBody>
      </p:sp>
    </p:spTree>
    <p:extLst>
      <p:ext uri="{BB962C8B-B14F-4D97-AF65-F5344CB8AC3E}">
        <p14:creationId xmlns:p14="http://schemas.microsoft.com/office/powerpoint/2010/main" val="3368048005"/>
      </p:ext>
    </p:extLst>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0524" y="2505757"/>
            <a:ext cx="15044602" cy="3085030"/>
          </a:xfrm>
        </p:spPr>
        <p:txBody>
          <a:bodyPr>
            <a:normAutofit fontScale="90000"/>
          </a:bodyPr>
          <a:lstStyle/>
          <a:p>
            <a:r>
              <a:rPr lang="en-US" sz="9800" dirty="0" err="1"/>
              <a:t>Pasientene</a:t>
            </a:r>
            <a:r>
              <a:rPr lang="en-US" sz="9800" dirty="0"/>
              <a:t> </a:t>
            </a:r>
            <a:r>
              <a:rPr lang="en-US" sz="9800" dirty="0" err="1"/>
              <a:t>er</a:t>
            </a:r>
            <a:r>
              <a:rPr lang="en-US" sz="9800" dirty="0"/>
              <a:t> lei </a:t>
            </a:r>
            <a:r>
              <a:rPr lang="en-US" sz="9800" dirty="0" err="1"/>
              <a:t>av</a:t>
            </a:r>
            <a:r>
              <a:rPr lang="en-US" sz="9800" dirty="0"/>
              <a:t> å </a:t>
            </a:r>
            <a:r>
              <a:rPr lang="en-US" sz="9800" dirty="0" err="1"/>
              <a:t>vente</a:t>
            </a:r>
            <a:r>
              <a:rPr lang="en-US" sz="9800" dirty="0"/>
              <a:t> </a:t>
            </a:r>
            <a:br>
              <a:rPr lang="en-US" sz="9800" dirty="0"/>
            </a:br>
            <a:r>
              <a:rPr lang="en-US" sz="9800" dirty="0" err="1"/>
              <a:t>på</a:t>
            </a:r>
            <a:r>
              <a:rPr lang="en-US" sz="9800" dirty="0"/>
              <a:t> </a:t>
            </a:r>
            <a:r>
              <a:rPr lang="en-US" sz="9800" dirty="0" err="1"/>
              <a:t>industrien</a:t>
            </a:r>
            <a:r>
              <a:rPr lang="en-US" sz="9800" dirty="0"/>
              <a:t> </a:t>
            </a:r>
            <a:r>
              <a:rPr lang="en-US" sz="9800" dirty="0" err="1"/>
              <a:t>og</a:t>
            </a:r>
            <a:r>
              <a:rPr lang="en-US" sz="9800" dirty="0"/>
              <a:t> </a:t>
            </a:r>
            <a:r>
              <a:rPr lang="en-US" sz="9800" dirty="0" err="1"/>
              <a:t>helsevesenet</a:t>
            </a:r>
            <a:r>
              <a:rPr lang="en-US" sz="9800" dirty="0"/>
              <a:t>!</a:t>
            </a:r>
          </a:p>
        </p:txBody>
      </p:sp>
      <p:sp>
        <p:nvSpPr>
          <p:cNvPr id="4" name="Slide Number Placeholder 3"/>
          <p:cNvSpPr>
            <a:spLocks noGrp="1"/>
          </p:cNvSpPr>
          <p:nvPr>
            <p:ph type="sldNum" sz="quarter" idx="4294967295"/>
          </p:nvPr>
        </p:nvSpPr>
        <p:spPr>
          <a:xfrm>
            <a:off x="18896373" y="12985767"/>
            <a:ext cx="5486043" cy="730250"/>
          </a:xfrm>
          <a:prstGeom prst="rect">
            <a:avLst/>
          </a:prstGeom>
        </p:spPr>
        <p:txBody>
          <a:bodyPr lIns="182710" tIns="91351" rIns="182710" bIns="91351"/>
          <a:lstStyle/>
          <a:p>
            <a:pPr defTabSz="1827124"/>
            <a:fld id="{167CB3EC-6209-4D46-8ACE-92DEB3B247B1}" type="slidenum">
              <a:rPr lang="nb-NO">
                <a:solidFill>
                  <a:srgbClr val="000000"/>
                </a:solidFill>
                <a:latin typeface="Calibri" panose="020F0502020204030204"/>
              </a:rPr>
              <a:pPr defTabSz="1827124"/>
              <a:t>36</a:t>
            </a:fld>
            <a:endParaRPr lang="nb-NO" dirty="0">
              <a:solidFill>
                <a:srgbClr val="000000"/>
              </a:solidFill>
              <a:latin typeface="Calibri" panose="020F0502020204030204"/>
            </a:endParaRP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81" t="4876" r="-181" b="23578"/>
          <a:stretch/>
        </p:blipFill>
        <p:spPr>
          <a:xfrm>
            <a:off x="8068588" y="8904594"/>
            <a:ext cx="2850064" cy="3622930"/>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4676" t="9145" r="4292"/>
          <a:stretch/>
        </p:blipFill>
        <p:spPr>
          <a:xfrm>
            <a:off x="16264462" y="8089792"/>
            <a:ext cx="7078544" cy="4462498"/>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46838" y="9243674"/>
            <a:ext cx="3215227" cy="328385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55135" y="8595093"/>
            <a:ext cx="5938862" cy="3957023"/>
          </a:xfrm>
          <a:prstGeom prst="rect">
            <a:avLst/>
          </a:prstGeom>
        </p:spPr>
      </p:pic>
      <p:sp>
        <p:nvSpPr>
          <p:cNvPr id="6" name="TextBox 5"/>
          <p:cNvSpPr txBox="1"/>
          <p:nvPr/>
        </p:nvSpPr>
        <p:spPr>
          <a:xfrm>
            <a:off x="1107798" y="7378170"/>
            <a:ext cx="10645612" cy="1056538"/>
          </a:xfrm>
          <a:prstGeom prst="rect">
            <a:avLst/>
          </a:prstGeom>
          <a:noFill/>
        </p:spPr>
        <p:txBody>
          <a:bodyPr wrap="none" lIns="182710" tIns="91351" rIns="182710" bIns="91351" rtlCol="0">
            <a:spAutoFit/>
          </a:bodyPr>
          <a:lstStyle/>
          <a:p>
            <a:pPr defTabSz="1827124"/>
            <a:r>
              <a:rPr lang="en-US" sz="5700" dirty="0">
                <a:solidFill>
                  <a:srgbClr val="000000"/>
                </a:solidFill>
                <a:latin typeface="Calibri" panose="020F0502020204030204"/>
              </a:rPr>
              <a:t>DIY-</a:t>
            </a:r>
            <a:r>
              <a:rPr lang="en-US" sz="5700" dirty="0" err="1">
                <a:solidFill>
                  <a:srgbClr val="000000"/>
                </a:solidFill>
                <a:latin typeface="Calibri" panose="020F0502020204030204"/>
              </a:rPr>
              <a:t>løsninger</a:t>
            </a:r>
            <a:r>
              <a:rPr lang="en-US" sz="5700" dirty="0">
                <a:solidFill>
                  <a:srgbClr val="000000"/>
                </a:solidFill>
                <a:latin typeface="Calibri" panose="020F0502020204030204"/>
              </a:rPr>
              <a:t> </a:t>
            </a:r>
            <a:r>
              <a:rPr lang="en-US" sz="5700" dirty="0" err="1">
                <a:solidFill>
                  <a:srgbClr val="000000"/>
                </a:solidFill>
                <a:latin typeface="Calibri" panose="020F0502020204030204"/>
              </a:rPr>
              <a:t>delt</a:t>
            </a:r>
            <a:r>
              <a:rPr lang="en-US" sz="5700" dirty="0">
                <a:solidFill>
                  <a:srgbClr val="000000"/>
                </a:solidFill>
                <a:latin typeface="Calibri" panose="020F0502020204030204"/>
              </a:rPr>
              <a:t> </a:t>
            </a:r>
            <a:r>
              <a:rPr lang="en-US" sz="5700" dirty="0" err="1">
                <a:solidFill>
                  <a:srgbClr val="000000"/>
                </a:solidFill>
                <a:latin typeface="Calibri" panose="020F0502020204030204"/>
              </a:rPr>
              <a:t>på</a:t>
            </a:r>
            <a:r>
              <a:rPr lang="en-US" sz="5700" dirty="0">
                <a:solidFill>
                  <a:srgbClr val="000000"/>
                </a:solidFill>
                <a:latin typeface="Calibri" panose="020F0502020204030204"/>
              </a:rPr>
              <a:t> </a:t>
            </a:r>
            <a:r>
              <a:rPr lang="en-US" sz="5700" dirty="0" err="1">
                <a:solidFill>
                  <a:srgbClr val="000000"/>
                </a:solidFill>
                <a:latin typeface="Calibri" panose="020F0502020204030204"/>
              </a:rPr>
              <a:t>sosiale</a:t>
            </a:r>
            <a:r>
              <a:rPr lang="en-US" sz="5700" dirty="0">
                <a:solidFill>
                  <a:srgbClr val="000000"/>
                </a:solidFill>
                <a:latin typeface="Calibri" panose="020F0502020204030204"/>
              </a:rPr>
              <a:t> media</a:t>
            </a:r>
          </a:p>
        </p:txBody>
      </p:sp>
      <p:pic>
        <p:nvPicPr>
          <p:cNvPr id="7" name="Picture 2" descr="Bilderesultat for wearenotwaiti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762909" y="97177"/>
            <a:ext cx="7619504" cy="7620000"/>
          </a:xfrm>
          <a:prstGeom prst="rect">
            <a:avLst/>
          </a:prstGeom>
          <a:noFill/>
          <a:extLst>
            <a:ext uri="{909E8E84-426E-40DD-AFC4-6F175D3DCCD1}">
              <a14:hiddenFill xmlns:a14="http://schemas.microsoft.com/office/drawing/2010/main">
                <a:solidFill>
                  <a:srgbClr val="FFFFFF"/>
                </a:solidFill>
              </a14:hiddenFill>
            </a:ext>
          </a:extLst>
        </p:spPr>
      </p:pic>
      <p:sp>
        <p:nvSpPr>
          <p:cNvPr id="3" name="Plassholder for bunntekst 2"/>
          <p:cNvSpPr>
            <a:spLocks noGrp="1"/>
          </p:cNvSpPr>
          <p:nvPr>
            <p:ph type="ftr" sz="quarter" idx="10"/>
          </p:nvPr>
        </p:nvSpPr>
        <p:spPr/>
        <p:txBody>
          <a:bodyPr/>
          <a:lstStyle/>
          <a:p>
            <a:r>
              <a:rPr lang="en-US" smtClean="0">
                <a:solidFill>
                  <a:srgbClr val="000000">
                    <a:tint val="75000"/>
                  </a:srgbClr>
                </a:solidFill>
              </a:rPr>
              <a:t>© E. Årsand, 3. nov. 2016</a:t>
            </a:r>
            <a:endParaRPr lang="en-US" dirty="0">
              <a:solidFill>
                <a:srgbClr val="000000">
                  <a:tint val="75000"/>
                </a:srgbClr>
              </a:solidFill>
            </a:endParaRPr>
          </a:p>
        </p:txBody>
      </p:sp>
      <p:sp>
        <p:nvSpPr>
          <p:cNvPr id="11" name="TekstSylinder 10"/>
          <p:cNvSpPr txBox="1"/>
          <p:nvPr/>
        </p:nvSpPr>
        <p:spPr>
          <a:xfrm>
            <a:off x="18080182" y="13130584"/>
            <a:ext cx="5468100" cy="307777"/>
          </a:xfrm>
          <a:prstGeom prst="rect">
            <a:avLst/>
          </a:prstGeom>
          <a:solidFill>
            <a:schemeClr val="bg1"/>
          </a:solidFill>
        </p:spPr>
        <p:txBody>
          <a:bodyPr vert="horz" wrap="none" lIns="0" tIns="0" rIns="0" bIns="0" rtlCol="0">
            <a:spAutoFit/>
          </a:bodyPr>
          <a:lstStyle/>
          <a:p>
            <a:pPr>
              <a:spcAft>
                <a:spcPts val="1000"/>
              </a:spcAft>
            </a:pPr>
            <a:r>
              <a:rPr lang="nb-NO" sz="2000" b="1" dirty="0" smtClean="0"/>
              <a:t>Kilde</a:t>
            </a:r>
            <a:r>
              <a:rPr lang="nb-NO" sz="2000" b="1" dirty="0"/>
              <a:t>: Ida Trældal </a:t>
            </a:r>
            <a:r>
              <a:rPr lang="nb-NO" sz="2000" b="1" dirty="0" smtClean="0"/>
              <a:t>Rystad, Diabetesforbundet</a:t>
            </a:r>
            <a:endParaRPr lang="nb-NO" sz="4200" b="1" dirty="0" smtClean="0"/>
          </a:p>
        </p:txBody>
      </p:sp>
    </p:spTree>
    <p:extLst>
      <p:ext uri="{BB962C8B-B14F-4D97-AF65-F5344CB8AC3E}">
        <p14:creationId xmlns:p14="http://schemas.microsoft.com/office/powerpoint/2010/main" val="240579855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2099011" y="731537"/>
            <a:ext cx="11731686" cy="1885053"/>
          </a:xfrm>
        </p:spPr>
        <p:txBody>
          <a:bodyPr>
            <a:normAutofit fontScale="90000"/>
          </a:bodyPr>
          <a:lstStyle/>
          <a:p>
            <a:r>
              <a:rPr lang="en-US" sz="6800" dirty="0"/>
              <a:t>Closed loop system - </a:t>
            </a:r>
            <a:r>
              <a:rPr lang="en-US" sz="6800" dirty="0" err="1"/>
              <a:t>RileyLink</a:t>
            </a:r>
            <a:r>
              <a:rPr lang="en-US" sz="4300" dirty="0"/>
              <a:t/>
            </a:r>
            <a:br>
              <a:rPr lang="en-US" sz="4300" dirty="0"/>
            </a:br>
            <a:r>
              <a:rPr lang="en-US" sz="4300" dirty="0"/>
              <a:t/>
            </a:r>
            <a:br>
              <a:rPr lang="en-US" sz="4300" dirty="0"/>
            </a:br>
            <a:endParaRPr lang="en-US" sz="4300" dirty="0"/>
          </a:p>
        </p:txBody>
      </p:sp>
      <p:pic>
        <p:nvPicPr>
          <p:cNvPr id="1030" name="Picture 6" descr="Bilderesultat for rileylin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63381" y="4586101"/>
            <a:ext cx="10578218" cy="793418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Bilderesultat for closed loop system diabetes rileylin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1219" y="4765157"/>
            <a:ext cx="11810231" cy="7867650"/>
          </a:xfrm>
          <a:prstGeom prst="rect">
            <a:avLst/>
          </a:prstGeom>
          <a:noFill/>
          <a:extLst>
            <a:ext uri="{909E8E84-426E-40DD-AFC4-6F175D3DCCD1}">
              <a14:hiddenFill xmlns:a14="http://schemas.microsoft.com/office/drawing/2010/main">
                <a:solidFill>
                  <a:srgbClr val="FFFFFF"/>
                </a:solidFill>
              </a14:hiddenFill>
            </a:ext>
          </a:extLst>
        </p:spPr>
      </p:pic>
      <p:sp>
        <p:nvSpPr>
          <p:cNvPr id="2" name="Plassholder for bunntekst 1"/>
          <p:cNvSpPr>
            <a:spLocks noGrp="1"/>
          </p:cNvSpPr>
          <p:nvPr>
            <p:ph type="ftr" sz="quarter" idx="10"/>
          </p:nvPr>
        </p:nvSpPr>
        <p:spPr/>
        <p:txBody>
          <a:bodyPr/>
          <a:lstStyle/>
          <a:p>
            <a:r>
              <a:rPr lang="en-US" smtClean="0">
                <a:solidFill>
                  <a:srgbClr val="000000">
                    <a:tint val="75000"/>
                  </a:srgbClr>
                </a:solidFill>
              </a:rPr>
              <a:t>© E. Årsand, 3. nov. 2016</a:t>
            </a:r>
            <a:endParaRPr lang="en-US" dirty="0">
              <a:solidFill>
                <a:srgbClr val="000000">
                  <a:tint val="75000"/>
                </a:srgbClr>
              </a:solidFill>
            </a:endParaRPr>
          </a:p>
        </p:txBody>
      </p:sp>
      <p:sp>
        <p:nvSpPr>
          <p:cNvPr id="6" name="TekstSylinder 5"/>
          <p:cNvSpPr txBox="1"/>
          <p:nvPr/>
        </p:nvSpPr>
        <p:spPr>
          <a:xfrm>
            <a:off x="18080182" y="13130584"/>
            <a:ext cx="5468100" cy="307777"/>
          </a:xfrm>
          <a:prstGeom prst="rect">
            <a:avLst/>
          </a:prstGeom>
          <a:solidFill>
            <a:schemeClr val="bg1"/>
          </a:solidFill>
        </p:spPr>
        <p:txBody>
          <a:bodyPr vert="horz" wrap="none" lIns="0" tIns="0" rIns="0" bIns="0" rtlCol="0">
            <a:spAutoFit/>
          </a:bodyPr>
          <a:lstStyle/>
          <a:p>
            <a:pPr>
              <a:spcAft>
                <a:spcPts val="1000"/>
              </a:spcAft>
            </a:pPr>
            <a:r>
              <a:rPr lang="nb-NO" sz="2000" b="1" dirty="0" smtClean="0"/>
              <a:t>Kilde</a:t>
            </a:r>
            <a:r>
              <a:rPr lang="nb-NO" sz="2000" b="1" dirty="0"/>
              <a:t>: Ida Trældal </a:t>
            </a:r>
            <a:r>
              <a:rPr lang="nb-NO" sz="2000" b="1" dirty="0" smtClean="0"/>
              <a:t>Rystad, Diabetesforbundet</a:t>
            </a:r>
            <a:endParaRPr lang="nb-NO" sz="4200" b="1" dirty="0" smtClean="0"/>
          </a:p>
        </p:txBody>
      </p:sp>
    </p:spTree>
    <p:extLst>
      <p:ext uri="{BB962C8B-B14F-4D97-AF65-F5344CB8AC3E}">
        <p14:creationId xmlns:p14="http://schemas.microsoft.com/office/powerpoint/2010/main" val="11714554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nb-NO" dirty="0" smtClean="0"/>
              <a:t>Et knippe spådommer</a:t>
            </a:r>
            <a:endParaRPr lang="nb-NO" dirty="0"/>
          </a:p>
        </p:txBody>
      </p:sp>
      <p:sp>
        <p:nvSpPr>
          <p:cNvPr id="7" name="Content Placeholder 6"/>
          <p:cNvSpPr>
            <a:spLocks noGrp="1"/>
          </p:cNvSpPr>
          <p:nvPr>
            <p:ph idx="1"/>
          </p:nvPr>
        </p:nvSpPr>
        <p:spPr/>
        <p:txBody>
          <a:bodyPr>
            <a:normAutofit fontScale="92500" lnSpcReduction="20000"/>
          </a:bodyPr>
          <a:lstStyle/>
          <a:p>
            <a:r>
              <a:rPr lang="nb-NO" dirty="0" smtClean="0"/>
              <a:t>Demografisk utvikling</a:t>
            </a:r>
          </a:p>
          <a:p>
            <a:pPr lvl="1"/>
            <a:r>
              <a:rPr lang="nb-NO" dirty="0" smtClean="0"/>
              <a:t>Vi </a:t>
            </a:r>
            <a:r>
              <a:rPr lang="nb-NO" dirty="0"/>
              <a:t>blir stadig flere eldre, inntektene synker og utgiftene til </a:t>
            </a:r>
            <a:r>
              <a:rPr lang="nb-NO" dirty="0" smtClean="0"/>
              <a:t/>
            </a:r>
            <a:br>
              <a:rPr lang="nb-NO" dirty="0" smtClean="0"/>
            </a:br>
            <a:r>
              <a:rPr lang="nb-NO" dirty="0" smtClean="0"/>
              <a:t>helse </a:t>
            </a:r>
            <a:r>
              <a:rPr lang="nb-NO" dirty="0"/>
              <a:t>øker</a:t>
            </a:r>
            <a:br>
              <a:rPr lang="nb-NO" dirty="0"/>
            </a:br>
            <a:endParaRPr lang="nb-NO" dirty="0"/>
          </a:p>
          <a:p>
            <a:r>
              <a:rPr lang="nb-NO" dirty="0" smtClean="0"/>
              <a:t>Elektronisk pasientjournal</a:t>
            </a:r>
          </a:p>
          <a:p>
            <a:pPr lvl="1"/>
            <a:r>
              <a:rPr lang="nb-NO" dirty="0" smtClean="0"/>
              <a:t>Strukturering og gjenbruk av data, </a:t>
            </a:r>
            <a:r>
              <a:rPr lang="nb-NO" dirty="0"/>
              <a:t>beslutningstøtte og kunstig intelligens vil forbedre </a:t>
            </a:r>
            <a:r>
              <a:rPr lang="nb-NO" dirty="0" smtClean="0"/>
              <a:t>EPJ</a:t>
            </a:r>
          </a:p>
          <a:p>
            <a:pPr lvl="1"/>
            <a:r>
              <a:rPr lang="nb-NO" dirty="0"/>
              <a:t>Norge </a:t>
            </a:r>
            <a:r>
              <a:rPr lang="nb-NO" dirty="0" smtClean="0"/>
              <a:t>vil ha felles EPJ </a:t>
            </a:r>
            <a:r>
              <a:rPr lang="nb-NO" dirty="0"/>
              <a:t>i hele </a:t>
            </a:r>
            <a:r>
              <a:rPr lang="nb-NO" dirty="0" smtClean="0"/>
              <a:t>helsetjenesten innen 2030-2035(?), Midt-Norge innen 2023(?)</a:t>
            </a:r>
            <a:endParaRPr lang="nb-NO" dirty="0"/>
          </a:p>
          <a:p>
            <a:pPr marL="432000" lvl="1" indent="0">
              <a:buNone/>
            </a:pPr>
            <a:endParaRPr lang="nb-NO" dirty="0"/>
          </a:p>
          <a:p>
            <a:r>
              <a:rPr lang="nb-NO" dirty="0" smtClean="0"/>
              <a:t>Helsedataanalyse</a:t>
            </a:r>
            <a:endParaRPr lang="nb-NO" dirty="0"/>
          </a:p>
          <a:p>
            <a:pPr lvl="1"/>
            <a:r>
              <a:rPr lang="nb-NO" dirty="0"/>
              <a:t>Vi </a:t>
            </a:r>
            <a:r>
              <a:rPr lang="nb-NO" dirty="0" smtClean="0"/>
              <a:t>vil bli </a:t>
            </a:r>
            <a:r>
              <a:rPr lang="nb-NO" dirty="0"/>
              <a:t>flinkere til å </a:t>
            </a:r>
            <a:r>
              <a:rPr lang="nb-NO" dirty="0" smtClean="0"/>
              <a:t>bruke </a:t>
            </a:r>
            <a:r>
              <a:rPr lang="nb-NO" dirty="0"/>
              <a:t>helsedata fra </a:t>
            </a:r>
            <a:r>
              <a:rPr lang="nb-NO" dirty="0" smtClean="0"/>
              <a:t>pasientjournal </a:t>
            </a:r>
            <a:r>
              <a:rPr lang="nb-NO" dirty="0"/>
              <a:t>og helseregistre i daglig </a:t>
            </a:r>
            <a:r>
              <a:rPr lang="nb-NO" dirty="0" smtClean="0"/>
              <a:t>praksis</a:t>
            </a:r>
          </a:p>
          <a:p>
            <a:pPr lvl="1"/>
            <a:endParaRPr lang="nb-NO" dirty="0"/>
          </a:p>
          <a:p>
            <a:r>
              <a:rPr lang="nb-NO" dirty="0" smtClean="0"/>
              <a:t>Bruk av teknologi i hjemmet</a:t>
            </a:r>
            <a:endParaRPr lang="nb-NO" dirty="0"/>
          </a:p>
          <a:p>
            <a:pPr lvl="1"/>
            <a:r>
              <a:rPr lang="nb-NO" dirty="0" smtClean="0"/>
              <a:t>Velferdsteknologi </a:t>
            </a:r>
            <a:r>
              <a:rPr lang="nb-NO" dirty="0"/>
              <a:t>vil forenkle kommunenes helse- og </a:t>
            </a:r>
            <a:r>
              <a:rPr lang="nb-NO" dirty="0" smtClean="0"/>
              <a:t>omsorgsarbeid</a:t>
            </a:r>
            <a:endParaRPr lang="nb-NO" dirty="0"/>
          </a:p>
          <a:p>
            <a:pPr lvl="1"/>
            <a:r>
              <a:rPr lang="nb-NO" dirty="0" smtClean="0"/>
              <a:t>Pasientrollen vil endre seg stadig raskere</a:t>
            </a:r>
          </a:p>
          <a:p>
            <a:pPr lvl="1"/>
            <a:r>
              <a:rPr lang="nb-NO" dirty="0" smtClean="0"/>
              <a:t>Nye </a:t>
            </a:r>
            <a:r>
              <a:rPr lang="nb-NO" dirty="0"/>
              <a:t>teknologiske </a:t>
            </a:r>
            <a:r>
              <a:rPr lang="nb-NO" dirty="0" smtClean="0"/>
              <a:t>muligheter vil gjøre innbyggerne mer selvhjulpne og bedre i stand til å </a:t>
            </a:r>
            <a:r>
              <a:rPr lang="nb-NO" dirty="0"/>
              <a:t>følge opp egen helse</a:t>
            </a:r>
          </a:p>
        </p:txBody>
      </p:sp>
      <p:sp>
        <p:nvSpPr>
          <p:cNvPr id="4" name="Slide Number Placeholder 3"/>
          <p:cNvSpPr>
            <a:spLocks noGrp="1"/>
          </p:cNvSpPr>
          <p:nvPr>
            <p:ph type="sldNum" sz="quarter" idx="16"/>
          </p:nvPr>
        </p:nvSpPr>
        <p:spPr/>
        <p:txBody>
          <a:bodyPr/>
          <a:lstStyle/>
          <a:p>
            <a:r>
              <a:rPr lang="nb-NO"/>
              <a:t> Side </a:t>
            </a:r>
            <a:fld id="{5751DFAA-887F-4071-8EAD-E8CA316FCF06}" type="slidenum">
              <a:rPr lang="nb-NO" smtClean="0"/>
              <a:pPr/>
              <a:t>38</a:t>
            </a:fld>
            <a:endParaRPr lang="nb-NO" dirty="0"/>
          </a:p>
        </p:txBody>
      </p:sp>
      <p:pic>
        <p:nvPicPr>
          <p:cNvPr id="8194" name="Picture 2" descr="Bilderesultat for future technolog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57413" y="0"/>
            <a:ext cx="95250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2710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xEl>
                                              <p:pRg st="10" end="1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
                                            <p:txEl>
                                              <p:pRg st="11" end="11"/>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024542" y="10636804"/>
            <a:ext cx="21566696" cy="1673620"/>
          </a:xfrm>
        </p:spPr>
        <p:txBody>
          <a:bodyPr/>
          <a:lstStyle/>
          <a:p>
            <a:pPr algn="ctr"/>
            <a:r>
              <a:rPr lang="nb-NO" dirty="0" smtClean="0"/>
              <a:t>Takk for meg!</a:t>
            </a:r>
            <a:endParaRPr lang="nb-NO" dirty="0"/>
          </a:p>
        </p:txBody>
      </p:sp>
      <p:sp>
        <p:nvSpPr>
          <p:cNvPr id="4" name="Plassholder for lysbildenummer 3"/>
          <p:cNvSpPr>
            <a:spLocks noGrp="1"/>
          </p:cNvSpPr>
          <p:nvPr>
            <p:ph type="sldNum" sz="quarter" idx="16"/>
          </p:nvPr>
        </p:nvSpPr>
        <p:spPr/>
        <p:txBody>
          <a:bodyPr/>
          <a:lstStyle/>
          <a:p>
            <a:r>
              <a:rPr lang="nb-NO" smtClean="0"/>
              <a:t> Side </a:t>
            </a:r>
            <a:fld id="{5751DFAA-887F-4071-8EAD-E8CA316FCF06}" type="slidenum">
              <a:rPr lang="nb-NO" smtClean="0"/>
              <a:pPr/>
              <a:t>39</a:t>
            </a:fld>
            <a:endParaRPr lang="nb-NO" dirty="0"/>
          </a:p>
        </p:txBody>
      </p:sp>
      <p:pic>
        <p:nvPicPr>
          <p:cNvPr id="5" name="Picture 2" descr="http://www.strangenotions.com/wp-content/uploads/Road.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5631" y="1310987"/>
            <a:ext cx="13571479" cy="84980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4332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Vi blir eldre og eldre mot 2050</a:t>
            </a:r>
            <a:endParaRPr lang="nb-NO" dirty="0"/>
          </a:p>
        </p:txBody>
      </p:sp>
      <p:sp>
        <p:nvSpPr>
          <p:cNvPr id="175107" name="Text Box 3"/>
          <p:cNvSpPr txBox="1">
            <a:spLocks noChangeArrowheads="1"/>
          </p:cNvSpPr>
          <p:nvPr/>
        </p:nvSpPr>
        <p:spPr bwMode="auto">
          <a:xfrm>
            <a:off x="4079242" y="11644742"/>
            <a:ext cx="17388377" cy="686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17587" tIns="108797" rIns="217587" bIns="108797">
            <a:spAutoFit/>
          </a:bodyPr>
          <a:lstStyle>
            <a:lvl1pPr>
              <a:defRPr>
                <a:solidFill>
                  <a:schemeClr val="tx1"/>
                </a:solidFill>
                <a:latin typeface="Arial" pitchFamily="34" charset="0"/>
                <a:cs typeface="Arial" pitchFamily="34" charset="0"/>
              </a:defRPr>
            </a:lvl1pPr>
            <a:lvl2pPr marL="682625" indent="-263525">
              <a:defRPr>
                <a:solidFill>
                  <a:schemeClr val="tx1"/>
                </a:solidFill>
                <a:latin typeface="Arial" pitchFamily="34" charset="0"/>
                <a:cs typeface="Arial" pitchFamily="34" charset="0"/>
              </a:defRPr>
            </a:lvl2pPr>
            <a:lvl3pPr marL="1049338" indent="-209550">
              <a:defRPr>
                <a:solidFill>
                  <a:schemeClr val="tx1"/>
                </a:solidFill>
                <a:latin typeface="Arial" pitchFamily="34" charset="0"/>
                <a:cs typeface="Arial" pitchFamily="34" charset="0"/>
              </a:defRPr>
            </a:lvl3pPr>
            <a:lvl4pPr marL="1470025" indent="-211138">
              <a:defRPr>
                <a:solidFill>
                  <a:schemeClr val="tx1"/>
                </a:solidFill>
                <a:latin typeface="Arial" pitchFamily="34" charset="0"/>
                <a:cs typeface="Arial" pitchFamily="34" charset="0"/>
              </a:defRPr>
            </a:lvl4pPr>
            <a:lvl5pPr marL="1889125" indent="-209550">
              <a:defRPr>
                <a:solidFill>
                  <a:schemeClr val="tx1"/>
                </a:solidFill>
                <a:latin typeface="Arial" pitchFamily="34" charset="0"/>
                <a:cs typeface="Arial" pitchFamily="34" charset="0"/>
              </a:defRPr>
            </a:lvl5pPr>
            <a:lvl6pPr marL="2346325" indent="-209550" fontAlgn="base">
              <a:spcBef>
                <a:spcPct val="0"/>
              </a:spcBef>
              <a:spcAft>
                <a:spcPct val="0"/>
              </a:spcAft>
              <a:defRPr>
                <a:solidFill>
                  <a:schemeClr val="tx1"/>
                </a:solidFill>
                <a:latin typeface="Arial" pitchFamily="34" charset="0"/>
                <a:cs typeface="Arial" pitchFamily="34" charset="0"/>
              </a:defRPr>
            </a:lvl6pPr>
            <a:lvl7pPr marL="2803525" indent="-209550" fontAlgn="base">
              <a:spcBef>
                <a:spcPct val="0"/>
              </a:spcBef>
              <a:spcAft>
                <a:spcPct val="0"/>
              </a:spcAft>
              <a:defRPr>
                <a:solidFill>
                  <a:schemeClr val="tx1"/>
                </a:solidFill>
                <a:latin typeface="Arial" pitchFamily="34" charset="0"/>
                <a:cs typeface="Arial" pitchFamily="34" charset="0"/>
              </a:defRPr>
            </a:lvl7pPr>
            <a:lvl8pPr marL="3260725" indent="-209550" fontAlgn="base">
              <a:spcBef>
                <a:spcPct val="0"/>
              </a:spcBef>
              <a:spcAft>
                <a:spcPct val="0"/>
              </a:spcAft>
              <a:defRPr>
                <a:solidFill>
                  <a:schemeClr val="tx1"/>
                </a:solidFill>
                <a:latin typeface="Arial" pitchFamily="34" charset="0"/>
                <a:cs typeface="Arial" pitchFamily="34" charset="0"/>
              </a:defRPr>
            </a:lvl8pPr>
            <a:lvl9pPr marL="3717925" indent="-209550" fontAlgn="base">
              <a:spcBef>
                <a:spcPct val="0"/>
              </a:spcBef>
              <a:spcAft>
                <a:spcPct val="0"/>
              </a:spcAft>
              <a:defRPr>
                <a:solidFill>
                  <a:schemeClr val="tx1"/>
                </a:solidFill>
                <a:latin typeface="Arial" pitchFamily="34" charset="0"/>
                <a:cs typeface="Arial" pitchFamily="34" charset="0"/>
              </a:defRPr>
            </a:lvl9pPr>
          </a:lstStyle>
          <a:p>
            <a:pPr algn="r" defTabSz="2176274" eaLnBrk="0" hangingPunct="0">
              <a:lnSpc>
                <a:spcPct val="75000"/>
              </a:lnSpc>
            </a:pPr>
            <a:r>
              <a:rPr lang="nb-NO" sz="2800" dirty="0">
                <a:solidFill>
                  <a:prstClr val="black"/>
                </a:solidFill>
                <a:latin typeface="Times" pitchFamily="18" charset="0"/>
              </a:rPr>
              <a:t>Kilde: SSB</a:t>
            </a:r>
            <a:r>
              <a:rPr lang="nb-NO" sz="4000" dirty="0">
                <a:solidFill>
                  <a:prstClr val="black"/>
                </a:solidFill>
                <a:latin typeface="Times" pitchFamily="18" charset="0"/>
              </a:rPr>
              <a:t> </a:t>
            </a:r>
          </a:p>
        </p:txBody>
      </p:sp>
      <p:graphicFrame>
        <p:nvGraphicFramePr>
          <p:cNvPr id="175108" name="Object 2"/>
          <p:cNvGraphicFramePr>
            <a:graphicFrameLocks noChangeAspect="1"/>
          </p:cNvGraphicFramePr>
          <p:nvPr>
            <p:extLst>
              <p:ext uri="{D42A27DB-BD31-4B8C-83A1-F6EECF244321}">
                <p14:modId xmlns:p14="http://schemas.microsoft.com/office/powerpoint/2010/main" val="968334437"/>
              </p:ext>
            </p:extLst>
          </p:nvPr>
        </p:nvGraphicFramePr>
        <p:xfrm>
          <a:off x="668338" y="3304314"/>
          <a:ext cx="21704300" cy="8221663"/>
        </p:xfrm>
        <a:graphic>
          <a:graphicData uri="http://schemas.openxmlformats.org/presentationml/2006/ole">
            <mc:AlternateContent xmlns:mc="http://schemas.openxmlformats.org/markup-compatibility/2006">
              <mc:Choice xmlns:v="urn:schemas-microsoft-com:vml" Requires="v">
                <p:oleObj spid="_x0000_s10250" name="Regneark" r:id="rId5" imgW="4667385" imgH="2247990" progId="Excel.Sheet.8">
                  <p:embed/>
                </p:oleObj>
              </mc:Choice>
              <mc:Fallback>
                <p:oleObj name="Regneark" r:id="rId5" imgW="4667385" imgH="2247990" progId="Excel.Sheet.8">
                  <p:embed/>
                  <p:pic>
                    <p:nvPicPr>
                      <p:cNvPr id="0" name=""/>
                      <p:cNvPicPr>
                        <a:picLocks noChangeAspect="1" noChangeArrowheads="1"/>
                      </p:cNvPicPr>
                      <p:nvPr/>
                    </p:nvPicPr>
                    <p:blipFill>
                      <a:blip r:embed="rId6"/>
                      <a:srcRect/>
                      <a:stretch>
                        <a:fillRect/>
                      </a:stretch>
                    </p:blipFill>
                    <p:spPr bwMode="auto">
                      <a:xfrm>
                        <a:off x="668338" y="3304314"/>
                        <a:ext cx="21704300" cy="8221663"/>
                      </a:xfrm>
                      <a:prstGeom prst="rect">
                        <a:avLst/>
                      </a:prstGeom>
                      <a:noFill/>
                      <a:extLst/>
                    </p:spPr>
                  </p:pic>
                </p:oleObj>
              </mc:Fallback>
            </mc:AlternateContent>
          </a:graphicData>
        </a:graphic>
      </p:graphicFrame>
    </p:spTree>
    <p:extLst>
      <p:ext uri="{BB962C8B-B14F-4D97-AF65-F5344CB8AC3E}">
        <p14:creationId xmlns:p14="http://schemas.microsoft.com/office/powerpoint/2010/main" val="13735783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pe 8"/>
          <p:cNvGrpSpPr/>
          <p:nvPr/>
        </p:nvGrpSpPr>
        <p:grpSpPr>
          <a:xfrm>
            <a:off x="1407368" y="2543181"/>
            <a:ext cx="20940927" cy="10555307"/>
            <a:chOff x="2678408" y="2543181"/>
            <a:chExt cx="20940927" cy="10555307"/>
          </a:xfrm>
        </p:grpSpPr>
        <p:sp>
          <p:nvSpPr>
            <p:cNvPr id="177162" name="Text Box 14"/>
            <p:cNvSpPr txBox="1">
              <a:spLocks noChangeArrowheads="1"/>
            </p:cNvSpPr>
            <p:nvPr/>
          </p:nvSpPr>
          <p:spPr bwMode="auto">
            <a:xfrm>
              <a:off x="7776129" y="11468103"/>
              <a:ext cx="2874245" cy="1630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7587" tIns="108797" rIns="217587" bIns="108797">
              <a:spAutoFit/>
            </a:bodyPr>
            <a:lstStyle>
              <a:lvl1pPr>
                <a:defRPr>
                  <a:solidFill>
                    <a:schemeClr val="tx1"/>
                  </a:solidFill>
                  <a:latin typeface="Arial" pitchFamily="34" charset="0"/>
                  <a:cs typeface="Arial" pitchFamily="34" charset="0"/>
                </a:defRPr>
              </a:lvl1pPr>
              <a:lvl2pPr marL="682625" indent="-263525">
                <a:defRPr>
                  <a:solidFill>
                    <a:schemeClr val="tx1"/>
                  </a:solidFill>
                  <a:latin typeface="Arial" pitchFamily="34" charset="0"/>
                  <a:cs typeface="Arial" pitchFamily="34" charset="0"/>
                </a:defRPr>
              </a:lvl2pPr>
              <a:lvl3pPr marL="1049338" indent="-209550">
                <a:defRPr>
                  <a:solidFill>
                    <a:schemeClr val="tx1"/>
                  </a:solidFill>
                  <a:latin typeface="Arial" pitchFamily="34" charset="0"/>
                  <a:cs typeface="Arial" pitchFamily="34" charset="0"/>
                </a:defRPr>
              </a:lvl3pPr>
              <a:lvl4pPr marL="1470025" indent="-211138">
                <a:defRPr>
                  <a:solidFill>
                    <a:schemeClr val="tx1"/>
                  </a:solidFill>
                  <a:latin typeface="Arial" pitchFamily="34" charset="0"/>
                  <a:cs typeface="Arial" pitchFamily="34" charset="0"/>
                </a:defRPr>
              </a:lvl4pPr>
              <a:lvl5pPr marL="1889125" indent="-209550">
                <a:defRPr>
                  <a:solidFill>
                    <a:schemeClr val="tx1"/>
                  </a:solidFill>
                  <a:latin typeface="Arial" pitchFamily="34" charset="0"/>
                  <a:cs typeface="Arial" pitchFamily="34" charset="0"/>
                </a:defRPr>
              </a:lvl5pPr>
              <a:lvl6pPr marL="2346325" indent="-209550" fontAlgn="base">
                <a:spcBef>
                  <a:spcPct val="0"/>
                </a:spcBef>
                <a:spcAft>
                  <a:spcPct val="0"/>
                </a:spcAft>
                <a:defRPr>
                  <a:solidFill>
                    <a:schemeClr val="tx1"/>
                  </a:solidFill>
                  <a:latin typeface="Arial" pitchFamily="34" charset="0"/>
                  <a:cs typeface="Arial" pitchFamily="34" charset="0"/>
                </a:defRPr>
              </a:lvl6pPr>
              <a:lvl7pPr marL="2803525" indent="-209550" fontAlgn="base">
                <a:spcBef>
                  <a:spcPct val="0"/>
                </a:spcBef>
                <a:spcAft>
                  <a:spcPct val="0"/>
                </a:spcAft>
                <a:defRPr>
                  <a:solidFill>
                    <a:schemeClr val="tx1"/>
                  </a:solidFill>
                  <a:latin typeface="Arial" pitchFamily="34" charset="0"/>
                  <a:cs typeface="Arial" pitchFamily="34" charset="0"/>
                </a:defRPr>
              </a:lvl7pPr>
              <a:lvl8pPr marL="3260725" indent="-209550" fontAlgn="base">
                <a:spcBef>
                  <a:spcPct val="0"/>
                </a:spcBef>
                <a:spcAft>
                  <a:spcPct val="0"/>
                </a:spcAft>
                <a:defRPr>
                  <a:solidFill>
                    <a:schemeClr val="tx1"/>
                  </a:solidFill>
                  <a:latin typeface="Arial" pitchFamily="34" charset="0"/>
                  <a:cs typeface="Arial" pitchFamily="34" charset="0"/>
                </a:defRPr>
              </a:lvl8pPr>
              <a:lvl9pPr marL="3717925" indent="-209550" fontAlgn="base">
                <a:spcBef>
                  <a:spcPct val="0"/>
                </a:spcBef>
                <a:spcAft>
                  <a:spcPct val="0"/>
                </a:spcAft>
                <a:defRPr>
                  <a:solidFill>
                    <a:schemeClr val="tx1"/>
                  </a:solidFill>
                  <a:latin typeface="Arial" pitchFamily="34" charset="0"/>
                  <a:cs typeface="Arial" pitchFamily="34" charset="0"/>
                </a:defRPr>
              </a:lvl9pPr>
            </a:lstStyle>
            <a:p>
              <a:pPr defTabSz="2176274" eaLnBrk="0" hangingPunct="0"/>
              <a:r>
                <a:rPr lang="da-DK" sz="4800">
                  <a:solidFill>
                    <a:prstClr val="black"/>
                  </a:solidFill>
                  <a:latin typeface="Verdana" pitchFamily="34" charset="0"/>
                </a:rPr>
                <a:t>1950</a:t>
              </a:r>
            </a:p>
            <a:p>
              <a:pPr defTabSz="2176274" eaLnBrk="0" hangingPunct="0"/>
              <a:endParaRPr lang="da-DK" sz="4300">
                <a:solidFill>
                  <a:prstClr val="black"/>
                </a:solidFill>
                <a:latin typeface="Times" pitchFamily="18" charset="0"/>
              </a:endParaRPr>
            </a:p>
          </p:txBody>
        </p:sp>
        <p:sp>
          <p:nvSpPr>
            <p:cNvPr id="177163" name="Text Box 15"/>
            <p:cNvSpPr txBox="1">
              <a:spLocks noChangeArrowheads="1"/>
            </p:cNvSpPr>
            <p:nvPr/>
          </p:nvSpPr>
          <p:spPr bwMode="auto">
            <a:xfrm>
              <a:off x="12064216" y="11468103"/>
              <a:ext cx="3390681" cy="1630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7587" tIns="108797" rIns="217587" bIns="108797">
              <a:spAutoFit/>
            </a:bodyPr>
            <a:lstStyle>
              <a:lvl1pPr>
                <a:defRPr>
                  <a:solidFill>
                    <a:schemeClr val="tx1"/>
                  </a:solidFill>
                  <a:latin typeface="Arial" pitchFamily="34" charset="0"/>
                  <a:cs typeface="Arial" pitchFamily="34" charset="0"/>
                </a:defRPr>
              </a:lvl1pPr>
              <a:lvl2pPr marL="682625" indent="-263525">
                <a:defRPr>
                  <a:solidFill>
                    <a:schemeClr val="tx1"/>
                  </a:solidFill>
                  <a:latin typeface="Arial" pitchFamily="34" charset="0"/>
                  <a:cs typeface="Arial" pitchFamily="34" charset="0"/>
                </a:defRPr>
              </a:lvl2pPr>
              <a:lvl3pPr marL="1049338" indent="-209550">
                <a:defRPr>
                  <a:solidFill>
                    <a:schemeClr val="tx1"/>
                  </a:solidFill>
                  <a:latin typeface="Arial" pitchFamily="34" charset="0"/>
                  <a:cs typeface="Arial" pitchFamily="34" charset="0"/>
                </a:defRPr>
              </a:lvl3pPr>
              <a:lvl4pPr marL="1470025" indent="-211138">
                <a:defRPr>
                  <a:solidFill>
                    <a:schemeClr val="tx1"/>
                  </a:solidFill>
                  <a:latin typeface="Arial" pitchFamily="34" charset="0"/>
                  <a:cs typeface="Arial" pitchFamily="34" charset="0"/>
                </a:defRPr>
              </a:lvl4pPr>
              <a:lvl5pPr marL="1889125" indent="-209550">
                <a:defRPr>
                  <a:solidFill>
                    <a:schemeClr val="tx1"/>
                  </a:solidFill>
                  <a:latin typeface="Arial" pitchFamily="34" charset="0"/>
                  <a:cs typeface="Arial" pitchFamily="34" charset="0"/>
                </a:defRPr>
              </a:lvl5pPr>
              <a:lvl6pPr marL="2346325" indent="-209550" fontAlgn="base">
                <a:spcBef>
                  <a:spcPct val="0"/>
                </a:spcBef>
                <a:spcAft>
                  <a:spcPct val="0"/>
                </a:spcAft>
                <a:defRPr>
                  <a:solidFill>
                    <a:schemeClr val="tx1"/>
                  </a:solidFill>
                  <a:latin typeface="Arial" pitchFamily="34" charset="0"/>
                  <a:cs typeface="Arial" pitchFamily="34" charset="0"/>
                </a:defRPr>
              </a:lvl6pPr>
              <a:lvl7pPr marL="2803525" indent="-209550" fontAlgn="base">
                <a:spcBef>
                  <a:spcPct val="0"/>
                </a:spcBef>
                <a:spcAft>
                  <a:spcPct val="0"/>
                </a:spcAft>
                <a:defRPr>
                  <a:solidFill>
                    <a:schemeClr val="tx1"/>
                  </a:solidFill>
                  <a:latin typeface="Arial" pitchFamily="34" charset="0"/>
                  <a:cs typeface="Arial" pitchFamily="34" charset="0"/>
                </a:defRPr>
              </a:lvl7pPr>
              <a:lvl8pPr marL="3260725" indent="-209550" fontAlgn="base">
                <a:spcBef>
                  <a:spcPct val="0"/>
                </a:spcBef>
                <a:spcAft>
                  <a:spcPct val="0"/>
                </a:spcAft>
                <a:defRPr>
                  <a:solidFill>
                    <a:schemeClr val="tx1"/>
                  </a:solidFill>
                  <a:latin typeface="Arial" pitchFamily="34" charset="0"/>
                  <a:cs typeface="Arial" pitchFamily="34" charset="0"/>
                </a:defRPr>
              </a:lvl8pPr>
              <a:lvl9pPr marL="3717925" indent="-209550" fontAlgn="base">
                <a:spcBef>
                  <a:spcPct val="0"/>
                </a:spcBef>
                <a:spcAft>
                  <a:spcPct val="0"/>
                </a:spcAft>
                <a:defRPr>
                  <a:solidFill>
                    <a:schemeClr val="tx1"/>
                  </a:solidFill>
                  <a:latin typeface="Arial" pitchFamily="34" charset="0"/>
                  <a:cs typeface="Arial" pitchFamily="34" charset="0"/>
                </a:defRPr>
              </a:lvl9pPr>
            </a:lstStyle>
            <a:p>
              <a:pPr defTabSz="2176274" eaLnBrk="0" hangingPunct="0"/>
              <a:r>
                <a:rPr lang="da-DK" sz="4800">
                  <a:solidFill>
                    <a:prstClr val="black"/>
                  </a:solidFill>
                  <a:latin typeface="Verdana" pitchFamily="34" charset="0"/>
                </a:rPr>
                <a:t>2000</a:t>
              </a:r>
            </a:p>
            <a:p>
              <a:pPr defTabSz="2176274" eaLnBrk="0" hangingPunct="0"/>
              <a:endParaRPr lang="da-DK" sz="4300">
                <a:solidFill>
                  <a:prstClr val="black"/>
                </a:solidFill>
                <a:latin typeface="Times" pitchFamily="18" charset="0"/>
              </a:endParaRPr>
            </a:p>
          </p:txBody>
        </p:sp>
        <p:sp>
          <p:nvSpPr>
            <p:cNvPr id="177165" name="Text Box 18"/>
            <p:cNvSpPr txBox="1">
              <a:spLocks noChangeArrowheads="1"/>
            </p:cNvSpPr>
            <p:nvPr/>
          </p:nvSpPr>
          <p:spPr bwMode="auto">
            <a:xfrm>
              <a:off x="18257181" y="11468103"/>
              <a:ext cx="2755719" cy="1630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7587" tIns="108797" rIns="217587" bIns="108797">
              <a:spAutoFit/>
            </a:bodyPr>
            <a:lstStyle>
              <a:lvl1pPr>
                <a:defRPr>
                  <a:solidFill>
                    <a:schemeClr val="tx1"/>
                  </a:solidFill>
                  <a:latin typeface="Arial" pitchFamily="34" charset="0"/>
                  <a:cs typeface="Arial" pitchFamily="34" charset="0"/>
                </a:defRPr>
              </a:lvl1pPr>
              <a:lvl2pPr marL="682625" indent="-263525">
                <a:defRPr>
                  <a:solidFill>
                    <a:schemeClr val="tx1"/>
                  </a:solidFill>
                  <a:latin typeface="Arial" pitchFamily="34" charset="0"/>
                  <a:cs typeface="Arial" pitchFamily="34" charset="0"/>
                </a:defRPr>
              </a:lvl2pPr>
              <a:lvl3pPr marL="1049338" indent="-209550">
                <a:defRPr>
                  <a:solidFill>
                    <a:schemeClr val="tx1"/>
                  </a:solidFill>
                  <a:latin typeface="Arial" pitchFamily="34" charset="0"/>
                  <a:cs typeface="Arial" pitchFamily="34" charset="0"/>
                </a:defRPr>
              </a:lvl3pPr>
              <a:lvl4pPr marL="1470025" indent="-211138">
                <a:defRPr>
                  <a:solidFill>
                    <a:schemeClr val="tx1"/>
                  </a:solidFill>
                  <a:latin typeface="Arial" pitchFamily="34" charset="0"/>
                  <a:cs typeface="Arial" pitchFamily="34" charset="0"/>
                </a:defRPr>
              </a:lvl4pPr>
              <a:lvl5pPr marL="1889125" indent="-209550">
                <a:defRPr>
                  <a:solidFill>
                    <a:schemeClr val="tx1"/>
                  </a:solidFill>
                  <a:latin typeface="Arial" pitchFamily="34" charset="0"/>
                  <a:cs typeface="Arial" pitchFamily="34" charset="0"/>
                </a:defRPr>
              </a:lvl5pPr>
              <a:lvl6pPr marL="2346325" indent="-209550" fontAlgn="base">
                <a:spcBef>
                  <a:spcPct val="0"/>
                </a:spcBef>
                <a:spcAft>
                  <a:spcPct val="0"/>
                </a:spcAft>
                <a:defRPr>
                  <a:solidFill>
                    <a:schemeClr val="tx1"/>
                  </a:solidFill>
                  <a:latin typeface="Arial" pitchFamily="34" charset="0"/>
                  <a:cs typeface="Arial" pitchFamily="34" charset="0"/>
                </a:defRPr>
              </a:lvl6pPr>
              <a:lvl7pPr marL="2803525" indent="-209550" fontAlgn="base">
                <a:spcBef>
                  <a:spcPct val="0"/>
                </a:spcBef>
                <a:spcAft>
                  <a:spcPct val="0"/>
                </a:spcAft>
                <a:defRPr>
                  <a:solidFill>
                    <a:schemeClr val="tx1"/>
                  </a:solidFill>
                  <a:latin typeface="Arial" pitchFamily="34" charset="0"/>
                  <a:cs typeface="Arial" pitchFamily="34" charset="0"/>
                </a:defRPr>
              </a:lvl7pPr>
              <a:lvl8pPr marL="3260725" indent="-209550" fontAlgn="base">
                <a:spcBef>
                  <a:spcPct val="0"/>
                </a:spcBef>
                <a:spcAft>
                  <a:spcPct val="0"/>
                </a:spcAft>
                <a:defRPr>
                  <a:solidFill>
                    <a:schemeClr val="tx1"/>
                  </a:solidFill>
                  <a:latin typeface="Arial" pitchFamily="34" charset="0"/>
                  <a:cs typeface="Arial" pitchFamily="34" charset="0"/>
                </a:defRPr>
              </a:lvl8pPr>
              <a:lvl9pPr marL="3717925" indent="-209550" fontAlgn="base">
                <a:spcBef>
                  <a:spcPct val="0"/>
                </a:spcBef>
                <a:spcAft>
                  <a:spcPct val="0"/>
                </a:spcAft>
                <a:defRPr>
                  <a:solidFill>
                    <a:schemeClr val="tx1"/>
                  </a:solidFill>
                  <a:latin typeface="Arial" pitchFamily="34" charset="0"/>
                  <a:cs typeface="Arial" pitchFamily="34" charset="0"/>
                </a:defRPr>
              </a:lvl9pPr>
            </a:lstStyle>
            <a:p>
              <a:pPr defTabSz="2176274" eaLnBrk="0" hangingPunct="0"/>
              <a:r>
                <a:rPr lang="da-DK" sz="4800">
                  <a:solidFill>
                    <a:prstClr val="black"/>
                  </a:solidFill>
                  <a:latin typeface="Verdana" pitchFamily="34" charset="0"/>
                </a:rPr>
                <a:t>2050</a:t>
              </a:r>
            </a:p>
            <a:p>
              <a:pPr defTabSz="2176274" eaLnBrk="0" hangingPunct="0"/>
              <a:endParaRPr lang="da-DK" sz="4300">
                <a:solidFill>
                  <a:prstClr val="black"/>
                </a:solidFill>
                <a:latin typeface="Times" pitchFamily="18" charset="0"/>
              </a:endParaRPr>
            </a:p>
          </p:txBody>
        </p:sp>
        <p:grpSp>
          <p:nvGrpSpPr>
            <p:cNvPr id="8" name="Gruppe 7"/>
            <p:cNvGrpSpPr/>
            <p:nvPr/>
          </p:nvGrpSpPr>
          <p:grpSpPr>
            <a:xfrm>
              <a:off x="2678408" y="2543181"/>
              <a:ext cx="20940927" cy="9728962"/>
              <a:chOff x="2387460" y="2543181"/>
              <a:chExt cx="20940927" cy="9728962"/>
            </a:xfrm>
          </p:grpSpPr>
          <p:sp>
            <p:nvSpPr>
              <p:cNvPr id="3" name="Line 2"/>
              <p:cNvSpPr>
                <a:spLocks noChangeShapeType="1"/>
              </p:cNvSpPr>
              <p:nvPr/>
            </p:nvSpPr>
            <p:spPr bwMode="auto">
              <a:xfrm flipH="1">
                <a:off x="2400145" y="2968627"/>
                <a:ext cx="0" cy="8499473"/>
              </a:xfrm>
              <a:prstGeom prst="line">
                <a:avLst/>
              </a:prstGeom>
              <a:noFill/>
              <a:ln w="28575">
                <a:solidFill>
                  <a:schemeClr val="tx1">
                    <a:lumMod val="65000"/>
                    <a:lumOff val="35000"/>
                  </a:schemeClr>
                </a:solidFill>
                <a:round/>
                <a:headEnd/>
                <a:tailEnd/>
              </a:ln>
            </p:spPr>
            <p:txBody>
              <a:bodyPr wrap="none" lIns="217627" tIns="108814" rIns="217627" bIns="108814" anchor="ctr"/>
              <a:lstStyle/>
              <a:p>
                <a:pPr defTabSz="2176274" eaLnBrk="0" hangingPunct="0">
                  <a:defRPr/>
                </a:pPr>
                <a:endParaRPr lang="nb-NO" sz="5700">
                  <a:solidFill>
                    <a:prstClr val="black"/>
                  </a:solidFill>
                  <a:latin typeface="Times" pitchFamily="18" charset="0"/>
                </a:endParaRPr>
              </a:p>
            </p:txBody>
          </p:sp>
          <p:sp>
            <p:nvSpPr>
              <p:cNvPr id="4" name="Line 3"/>
              <p:cNvSpPr>
                <a:spLocks noChangeShapeType="1"/>
              </p:cNvSpPr>
              <p:nvPr/>
            </p:nvSpPr>
            <p:spPr bwMode="auto">
              <a:xfrm flipH="1" flipV="1">
                <a:off x="2400146" y="11468100"/>
                <a:ext cx="17994727" cy="92077"/>
              </a:xfrm>
              <a:prstGeom prst="line">
                <a:avLst/>
              </a:prstGeom>
              <a:noFill/>
              <a:ln w="28575">
                <a:solidFill>
                  <a:schemeClr val="tx1">
                    <a:lumMod val="65000"/>
                    <a:lumOff val="35000"/>
                  </a:schemeClr>
                </a:solidFill>
                <a:round/>
                <a:headEnd/>
                <a:tailEnd/>
              </a:ln>
            </p:spPr>
            <p:txBody>
              <a:bodyPr wrap="none" lIns="217627" tIns="108814" rIns="217627" bIns="108814" anchor="ctr"/>
              <a:lstStyle/>
              <a:p>
                <a:pPr defTabSz="2176274" eaLnBrk="0" hangingPunct="0">
                  <a:defRPr/>
                </a:pPr>
                <a:endParaRPr lang="nb-NO" sz="5700">
                  <a:solidFill>
                    <a:prstClr val="black"/>
                  </a:solidFill>
                  <a:latin typeface="Times" pitchFamily="18" charset="0"/>
                </a:endParaRPr>
              </a:p>
            </p:txBody>
          </p:sp>
          <p:sp>
            <p:nvSpPr>
              <p:cNvPr id="5" name="Freeform 4"/>
              <p:cNvSpPr>
                <a:spLocks/>
              </p:cNvSpPr>
              <p:nvPr/>
            </p:nvSpPr>
            <p:spPr bwMode="auto">
              <a:xfrm>
                <a:off x="2781124" y="4552950"/>
                <a:ext cx="10946688" cy="6626227"/>
              </a:xfrm>
              <a:custGeom>
                <a:avLst/>
                <a:gdLst>
                  <a:gd name="T0" fmla="*/ 0 w 2496"/>
                  <a:gd name="T1" fmla="*/ 0 h 2064"/>
                  <a:gd name="T2" fmla="*/ 2147483647 w 2496"/>
                  <a:gd name="T3" fmla="*/ 2147483647 h 2064"/>
                  <a:gd name="T4" fmla="*/ 2147483647 w 2496"/>
                  <a:gd name="T5" fmla="*/ 2147483647 h 2064"/>
                  <a:gd name="T6" fmla="*/ 0 60000 65536"/>
                  <a:gd name="T7" fmla="*/ 0 60000 65536"/>
                  <a:gd name="T8" fmla="*/ 0 60000 65536"/>
                  <a:gd name="T9" fmla="*/ 0 w 2496"/>
                  <a:gd name="T10" fmla="*/ 0 h 2064"/>
                  <a:gd name="T11" fmla="*/ 2496 w 2496"/>
                  <a:gd name="T12" fmla="*/ 2064 h 2064"/>
                </a:gdLst>
                <a:ahLst/>
                <a:cxnLst>
                  <a:cxn ang="T6">
                    <a:pos x="T0" y="T1"/>
                  </a:cxn>
                  <a:cxn ang="T7">
                    <a:pos x="T2" y="T3"/>
                  </a:cxn>
                  <a:cxn ang="T8">
                    <a:pos x="T4" y="T5"/>
                  </a:cxn>
                </a:cxnLst>
                <a:rect l="T9" t="T10" r="T11" b="T12"/>
                <a:pathLst>
                  <a:path w="2496" h="2064">
                    <a:moveTo>
                      <a:pt x="0" y="0"/>
                    </a:moveTo>
                    <a:cubicBezTo>
                      <a:pt x="128" y="596"/>
                      <a:pt x="256" y="1192"/>
                      <a:pt x="672" y="1536"/>
                    </a:cubicBezTo>
                    <a:cubicBezTo>
                      <a:pt x="1088" y="1880"/>
                      <a:pt x="1792" y="1972"/>
                      <a:pt x="2496" y="2064"/>
                    </a:cubicBezTo>
                  </a:path>
                </a:pathLst>
              </a:custGeom>
              <a:noFill/>
              <a:ln w="38100">
                <a:solidFill>
                  <a:schemeClr val="accent6">
                    <a:lumMod val="50000"/>
                  </a:schemeClr>
                </a:solidFill>
                <a:round/>
                <a:headEnd/>
                <a:tailEnd/>
              </a:ln>
            </p:spPr>
            <p:txBody>
              <a:bodyPr wrap="none" lIns="217627" tIns="108814" rIns="217627" bIns="108814" anchor="ctr"/>
              <a:lstStyle/>
              <a:p>
                <a:pPr defTabSz="2176274" eaLnBrk="0" hangingPunct="0">
                  <a:defRPr/>
                </a:pPr>
                <a:endParaRPr lang="nb-NO" sz="5700">
                  <a:solidFill>
                    <a:prstClr val="black"/>
                  </a:solidFill>
                  <a:latin typeface="Times" pitchFamily="18" charset="0"/>
                </a:endParaRPr>
              </a:p>
            </p:txBody>
          </p:sp>
          <p:sp>
            <p:nvSpPr>
              <p:cNvPr id="6" name="Freeform 5"/>
              <p:cNvSpPr>
                <a:spLocks/>
              </p:cNvSpPr>
              <p:nvPr/>
            </p:nvSpPr>
            <p:spPr bwMode="auto">
              <a:xfrm>
                <a:off x="3936744" y="8585200"/>
                <a:ext cx="11175273" cy="2006600"/>
              </a:xfrm>
              <a:custGeom>
                <a:avLst/>
                <a:gdLst>
                  <a:gd name="T0" fmla="*/ 0 w 2640"/>
                  <a:gd name="T1" fmla="*/ 2147483647 h 632"/>
                  <a:gd name="T2" fmla="*/ 2147483647 w 2640"/>
                  <a:gd name="T3" fmla="*/ 2147483647 h 632"/>
                  <a:gd name="T4" fmla="*/ 2147483647 w 2640"/>
                  <a:gd name="T5" fmla="*/ 2147483647 h 632"/>
                  <a:gd name="T6" fmla="*/ 2147483647 w 2640"/>
                  <a:gd name="T7" fmla="*/ 2147483647 h 632"/>
                  <a:gd name="T8" fmla="*/ 2147483647 w 2640"/>
                  <a:gd name="T9" fmla="*/ 2147483647 h 632"/>
                  <a:gd name="T10" fmla="*/ 0 60000 65536"/>
                  <a:gd name="T11" fmla="*/ 0 60000 65536"/>
                  <a:gd name="T12" fmla="*/ 0 60000 65536"/>
                  <a:gd name="T13" fmla="*/ 0 60000 65536"/>
                  <a:gd name="T14" fmla="*/ 0 60000 65536"/>
                  <a:gd name="T15" fmla="*/ 0 w 2640"/>
                  <a:gd name="T16" fmla="*/ 0 h 632"/>
                  <a:gd name="T17" fmla="*/ 2640 w 2640"/>
                  <a:gd name="T18" fmla="*/ 632 h 632"/>
                </a:gdLst>
                <a:ahLst/>
                <a:cxnLst>
                  <a:cxn ang="T10">
                    <a:pos x="T0" y="T1"/>
                  </a:cxn>
                  <a:cxn ang="T11">
                    <a:pos x="T2" y="T3"/>
                  </a:cxn>
                  <a:cxn ang="T12">
                    <a:pos x="T4" y="T5"/>
                  </a:cxn>
                  <a:cxn ang="T13">
                    <a:pos x="T6" y="T7"/>
                  </a:cxn>
                  <a:cxn ang="T14">
                    <a:pos x="T8" y="T9"/>
                  </a:cxn>
                </a:cxnLst>
                <a:rect l="T15" t="T16" r="T17" b="T18"/>
                <a:pathLst>
                  <a:path w="2640" h="632">
                    <a:moveTo>
                      <a:pt x="0" y="632"/>
                    </a:moveTo>
                    <a:cubicBezTo>
                      <a:pt x="180" y="588"/>
                      <a:pt x="360" y="544"/>
                      <a:pt x="576" y="440"/>
                    </a:cubicBezTo>
                    <a:cubicBezTo>
                      <a:pt x="792" y="336"/>
                      <a:pt x="1032" y="16"/>
                      <a:pt x="1296" y="8"/>
                    </a:cubicBezTo>
                    <a:cubicBezTo>
                      <a:pt x="1560" y="0"/>
                      <a:pt x="1936" y="304"/>
                      <a:pt x="2160" y="392"/>
                    </a:cubicBezTo>
                    <a:cubicBezTo>
                      <a:pt x="2384" y="480"/>
                      <a:pt x="2512" y="508"/>
                      <a:pt x="2640" y="536"/>
                    </a:cubicBezTo>
                  </a:path>
                </a:pathLst>
              </a:custGeom>
              <a:noFill/>
              <a:ln w="38100">
                <a:solidFill>
                  <a:schemeClr val="accent6">
                    <a:lumMod val="50000"/>
                  </a:schemeClr>
                </a:solidFill>
                <a:round/>
                <a:headEnd/>
                <a:tailEnd/>
              </a:ln>
            </p:spPr>
            <p:txBody>
              <a:bodyPr wrap="none" lIns="217627" tIns="108814" rIns="217627" bIns="108814" anchor="ctr"/>
              <a:lstStyle/>
              <a:p>
                <a:pPr defTabSz="2176274" eaLnBrk="0" hangingPunct="0">
                  <a:defRPr/>
                </a:pPr>
                <a:endParaRPr lang="nb-NO" sz="5700">
                  <a:solidFill>
                    <a:prstClr val="black"/>
                  </a:solidFill>
                  <a:latin typeface="Times" pitchFamily="18" charset="0"/>
                </a:endParaRPr>
              </a:p>
            </p:txBody>
          </p:sp>
          <p:sp>
            <p:nvSpPr>
              <p:cNvPr id="177159" name="Text Box 6"/>
              <p:cNvSpPr txBox="1">
                <a:spLocks noChangeArrowheads="1"/>
              </p:cNvSpPr>
              <p:nvPr/>
            </p:nvSpPr>
            <p:spPr bwMode="auto">
              <a:xfrm>
                <a:off x="3356817" y="5416553"/>
                <a:ext cx="5380215" cy="170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7587" tIns="108797" rIns="217587" bIns="108797">
                <a:spAutoFit/>
              </a:bodyPr>
              <a:lstStyle>
                <a:lvl1pPr>
                  <a:defRPr>
                    <a:solidFill>
                      <a:schemeClr val="tx1"/>
                    </a:solidFill>
                    <a:latin typeface="Arial" pitchFamily="34" charset="0"/>
                    <a:cs typeface="Arial" pitchFamily="34" charset="0"/>
                  </a:defRPr>
                </a:lvl1pPr>
                <a:lvl2pPr marL="682625" indent="-263525">
                  <a:defRPr>
                    <a:solidFill>
                      <a:schemeClr val="tx1"/>
                    </a:solidFill>
                    <a:latin typeface="Arial" pitchFamily="34" charset="0"/>
                    <a:cs typeface="Arial" pitchFamily="34" charset="0"/>
                  </a:defRPr>
                </a:lvl2pPr>
                <a:lvl3pPr marL="1049338" indent="-209550">
                  <a:defRPr>
                    <a:solidFill>
                      <a:schemeClr val="tx1"/>
                    </a:solidFill>
                    <a:latin typeface="Arial" pitchFamily="34" charset="0"/>
                    <a:cs typeface="Arial" pitchFamily="34" charset="0"/>
                  </a:defRPr>
                </a:lvl3pPr>
                <a:lvl4pPr marL="1470025" indent="-211138">
                  <a:defRPr>
                    <a:solidFill>
                      <a:schemeClr val="tx1"/>
                    </a:solidFill>
                    <a:latin typeface="Arial" pitchFamily="34" charset="0"/>
                    <a:cs typeface="Arial" pitchFamily="34" charset="0"/>
                  </a:defRPr>
                </a:lvl4pPr>
                <a:lvl5pPr marL="1889125" indent="-209550">
                  <a:defRPr>
                    <a:solidFill>
                      <a:schemeClr val="tx1"/>
                    </a:solidFill>
                    <a:latin typeface="Arial" pitchFamily="34" charset="0"/>
                    <a:cs typeface="Arial" pitchFamily="34" charset="0"/>
                  </a:defRPr>
                </a:lvl5pPr>
                <a:lvl6pPr marL="2346325" indent="-209550" fontAlgn="base">
                  <a:spcBef>
                    <a:spcPct val="0"/>
                  </a:spcBef>
                  <a:spcAft>
                    <a:spcPct val="0"/>
                  </a:spcAft>
                  <a:defRPr>
                    <a:solidFill>
                      <a:schemeClr val="tx1"/>
                    </a:solidFill>
                    <a:latin typeface="Arial" pitchFamily="34" charset="0"/>
                    <a:cs typeface="Arial" pitchFamily="34" charset="0"/>
                  </a:defRPr>
                </a:lvl6pPr>
                <a:lvl7pPr marL="2803525" indent="-209550" fontAlgn="base">
                  <a:spcBef>
                    <a:spcPct val="0"/>
                  </a:spcBef>
                  <a:spcAft>
                    <a:spcPct val="0"/>
                  </a:spcAft>
                  <a:defRPr>
                    <a:solidFill>
                      <a:schemeClr val="tx1"/>
                    </a:solidFill>
                    <a:latin typeface="Arial" pitchFamily="34" charset="0"/>
                    <a:cs typeface="Arial" pitchFamily="34" charset="0"/>
                  </a:defRPr>
                </a:lvl7pPr>
                <a:lvl8pPr marL="3260725" indent="-209550" fontAlgn="base">
                  <a:spcBef>
                    <a:spcPct val="0"/>
                  </a:spcBef>
                  <a:spcAft>
                    <a:spcPct val="0"/>
                  </a:spcAft>
                  <a:defRPr>
                    <a:solidFill>
                      <a:schemeClr val="tx1"/>
                    </a:solidFill>
                    <a:latin typeface="Arial" pitchFamily="34" charset="0"/>
                    <a:cs typeface="Arial" pitchFamily="34" charset="0"/>
                  </a:defRPr>
                </a:lvl8pPr>
                <a:lvl9pPr marL="3717925" indent="-209550" fontAlgn="base">
                  <a:spcBef>
                    <a:spcPct val="0"/>
                  </a:spcBef>
                  <a:spcAft>
                    <a:spcPct val="0"/>
                  </a:spcAft>
                  <a:defRPr>
                    <a:solidFill>
                      <a:schemeClr val="tx1"/>
                    </a:solidFill>
                    <a:latin typeface="Arial" pitchFamily="34" charset="0"/>
                    <a:cs typeface="Arial" pitchFamily="34" charset="0"/>
                  </a:defRPr>
                </a:lvl9pPr>
              </a:lstStyle>
              <a:p>
                <a:pPr defTabSz="2176274" eaLnBrk="0" hangingPunct="0"/>
                <a:r>
                  <a:rPr lang="da-DK" sz="4800">
                    <a:solidFill>
                      <a:srgbClr val="404040"/>
                    </a:solidFill>
                    <a:latin typeface="Verdana" pitchFamily="34" charset="0"/>
                  </a:rPr>
                  <a:t>Infeksjons-</a:t>
                </a:r>
              </a:p>
              <a:p>
                <a:pPr defTabSz="2176274" eaLnBrk="0" hangingPunct="0"/>
                <a:r>
                  <a:rPr lang="da-DK" sz="4800">
                    <a:solidFill>
                      <a:srgbClr val="404040"/>
                    </a:solidFill>
                    <a:latin typeface="Verdana" pitchFamily="34" charset="0"/>
                  </a:rPr>
                  <a:t>sykdommer</a:t>
                </a:r>
              </a:p>
            </p:txBody>
          </p:sp>
          <p:sp>
            <p:nvSpPr>
              <p:cNvPr id="177160" name="Text Box 7"/>
              <p:cNvSpPr txBox="1">
                <a:spLocks noChangeArrowheads="1"/>
              </p:cNvSpPr>
              <p:nvPr/>
            </p:nvSpPr>
            <p:spPr bwMode="auto">
              <a:xfrm>
                <a:off x="7658886" y="7704432"/>
                <a:ext cx="6383451" cy="963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7587" tIns="108797" rIns="217587" bIns="108797">
                <a:spAutoFit/>
              </a:bodyPr>
              <a:lstStyle>
                <a:lvl1pPr>
                  <a:defRPr>
                    <a:solidFill>
                      <a:schemeClr val="tx1"/>
                    </a:solidFill>
                    <a:latin typeface="Arial" pitchFamily="34" charset="0"/>
                    <a:cs typeface="Arial" pitchFamily="34" charset="0"/>
                  </a:defRPr>
                </a:lvl1pPr>
                <a:lvl2pPr marL="682625" indent="-263525">
                  <a:defRPr>
                    <a:solidFill>
                      <a:schemeClr val="tx1"/>
                    </a:solidFill>
                    <a:latin typeface="Arial" pitchFamily="34" charset="0"/>
                    <a:cs typeface="Arial" pitchFamily="34" charset="0"/>
                  </a:defRPr>
                </a:lvl2pPr>
                <a:lvl3pPr marL="1049338" indent="-209550">
                  <a:defRPr>
                    <a:solidFill>
                      <a:schemeClr val="tx1"/>
                    </a:solidFill>
                    <a:latin typeface="Arial" pitchFamily="34" charset="0"/>
                    <a:cs typeface="Arial" pitchFamily="34" charset="0"/>
                  </a:defRPr>
                </a:lvl3pPr>
                <a:lvl4pPr marL="1470025" indent="-211138">
                  <a:defRPr>
                    <a:solidFill>
                      <a:schemeClr val="tx1"/>
                    </a:solidFill>
                    <a:latin typeface="Arial" pitchFamily="34" charset="0"/>
                    <a:cs typeface="Arial" pitchFamily="34" charset="0"/>
                  </a:defRPr>
                </a:lvl4pPr>
                <a:lvl5pPr marL="1889125" indent="-209550">
                  <a:defRPr>
                    <a:solidFill>
                      <a:schemeClr val="tx1"/>
                    </a:solidFill>
                    <a:latin typeface="Arial" pitchFamily="34" charset="0"/>
                    <a:cs typeface="Arial" pitchFamily="34" charset="0"/>
                  </a:defRPr>
                </a:lvl5pPr>
                <a:lvl6pPr marL="2346325" indent="-209550" fontAlgn="base">
                  <a:spcBef>
                    <a:spcPct val="0"/>
                  </a:spcBef>
                  <a:spcAft>
                    <a:spcPct val="0"/>
                  </a:spcAft>
                  <a:defRPr>
                    <a:solidFill>
                      <a:schemeClr val="tx1"/>
                    </a:solidFill>
                    <a:latin typeface="Arial" pitchFamily="34" charset="0"/>
                    <a:cs typeface="Arial" pitchFamily="34" charset="0"/>
                  </a:defRPr>
                </a:lvl6pPr>
                <a:lvl7pPr marL="2803525" indent="-209550" fontAlgn="base">
                  <a:spcBef>
                    <a:spcPct val="0"/>
                  </a:spcBef>
                  <a:spcAft>
                    <a:spcPct val="0"/>
                  </a:spcAft>
                  <a:defRPr>
                    <a:solidFill>
                      <a:schemeClr val="tx1"/>
                    </a:solidFill>
                    <a:latin typeface="Arial" pitchFamily="34" charset="0"/>
                    <a:cs typeface="Arial" pitchFamily="34" charset="0"/>
                  </a:defRPr>
                </a:lvl7pPr>
                <a:lvl8pPr marL="3260725" indent="-209550" fontAlgn="base">
                  <a:spcBef>
                    <a:spcPct val="0"/>
                  </a:spcBef>
                  <a:spcAft>
                    <a:spcPct val="0"/>
                  </a:spcAft>
                  <a:defRPr>
                    <a:solidFill>
                      <a:schemeClr val="tx1"/>
                    </a:solidFill>
                    <a:latin typeface="Arial" pitchFamily="34" charset="0"/>
                    <a:cs typeface="Arial" pitchFamily="34" charset="0"/>
                  </a:defRPr>
                </a:lvl8pPr>
                <a:lvl9pPr marL="3717925" indent="-209550" fontAlgn="base">
                  <a:spcBef>
                    <a:spcPct val="0"/>
                  </a:spcBef>
                  <a:spcAft>
                    <a:spcPct val="0"/>
                  </a:spcAft>
                  <a:defRPr>
                    <a:solidFill>
                      <a:schemeClr val="tx1"/>
                    </a:solidFill>
                    <a:latin typeface="Arial" pitchFamily="34" charset="0"/>
                    <a:cs typeface="Arial" pitchFamily="34" charset="0"/>
                  </a:defRPr>
                </a:lvl9pPr>
              </a:lstStyle>
              <a:p>
                <a:pPr defTabSz="2176274" eaLnBrk="0" hangingPunct="0"/>
                <a:r>
                  <a:rPr lang="da-DK" sz="4800" dirty="0">
                    <a:solidFill>
                      <a:srgbClr val="404040"/>
                    </a:solidFill>
                    <a:latin typeface="Verdana" pitchFamily="34" charset="0"/>
                  </a:rPr>
                  <a:t>Hjerteinfarkt</a:t>
                </a:r>
              </a:p>
            </p:txBody>
          </p:sp>
          <p:sp>
            <p:nvSpPr>
              <p:cNvPr id="177161" name="Text Box 13"/>
              <p:cNvSpPr txBox="1">
                <a:spLocks noChangeArrowheads="1"/>
              </p:cNvSpPr>
              <p:nvPr/>
            </p:nvSpPr>
            <p:spPr bwMode="auto">
              <a:xfrm rot="10800000" flipV="1">
                <a:off x="2387460" y="11308608"/>
                <a:ext cx="2874248" cy="963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7587" tIns="108797" rIns="217587" bIns="108797">
                <a:spAutoFit/>
              </a:bodyPr>
              <a:lstStyle>
                <a:lvl1pPr>
                  <a:defRPr>
                    <a:solidFill>
                      <a:schemeClr val="tx1"/>
                    </a:solidFill>
                    <a:latin typeface="Arial" pitchFamily="34" charset="0"/>
                    <a:cs typeface="Arial" pitchFamily="34" charset="0"/>
                  </a:defRPr>
                </a:lvl1pPr>
                <a:lvl2pPr marL="682625" indent="-263525">
                  <a:defRPr>
                    <a:solidFill>
                      <a:schemeClr val="tx1"/>
                    </a:solidFill>
                    <a:latin typeface="Arial" pitchFamily="34" charset="0"/>
                    <a:cs typeface="Arial" pitchFamily="34" charset="0"/>
                  </a:defRPr>
                </a:lvl2pPr>
                <a:lvl3pPr marL="1049338" indent="-209550">
                  <a:defRPr>
                    <a:solidFill>
                      <a:schemeClr val="tx1"/>
                    </a:solidFill>
                    <a:latin typeface="Arial" pitchFamily="34" charset="0"/>
                    <a:cs typeface="Arial" pitchFamily="34" charset="0"/>
                  </a:defRPr>
                </a:lvl3pPr>
                <a:lvl4pPr marL="1470025" indent="-211138">
                  <a:defRPr>
                    <a:solidFill>
                      <a:schemeClr val="tx1"/>
                    </a:solidFill>
                    <a:latin typeface="Arial" pitchFamily="34" charset="0"/>
                    <a:cs typeface="Arial" pitchFamily="34" charset="0"/>
                  </a:defRPr>
                </a:lvl4pPr>
                <a:lvl5pPr marL="1889125" indent="-209550">
                  <a:defRPr>
                    <a:solidFill>
                      <a:schemeClr val="tx1"/>
                    </a:solidFill>
                    <a:latin typeface="Arial" pitchFamily="34" charset="0"/>
                    <a:cs typeface="Arial" pitchFamily="34" charset="0"/>
                  </a:defRPr>
                </a:lvl5pPr>
                <a:lvl6pPr marL="2346325" indent="-209550" fontAlgn="base">
                  <a:spcBef>
                    <a:spcPct val="0"/>
                  </a:spcBef>
                  <a:spcAft>
                    <a:spcPct val="0"/>
                  </a:spcAft>
                  <a:defRPr>
                    <a:solidFill>
                      <a:schemeClr val="tx1"/>
                    </a:solidFill>
                    <a:latin typeface="Arial" pitchFamily="34" charset="0"/>
                    <a:cs typeface="Arial" pitchFamily="34" charset="0"/>
                  </a:defRPr>
                </a:lvl6pPr>
                <a:lvl7pPr marL="2803525" indent="-209550" fontAlgn="base">
                  <a:spcBef>
                    <a:spcPct val="0"/>
                  </a:spcBef>
                  <a:spcAft>
                    <a:spcPct val="0"/>
                  </a:spcAft>
                  <a:defRPr>
                    <a:solidFill>
                      <a:schemeClr val="tx1"/>
                    </a:solidFill>
                    <a:latin typeface="Arial" pitchFamily="34" charset="0"/>
                    <a:cs typeface="Arial" pitchFamily="34" charset="0"/>
                  </a:defRPr>
                </a:lvl7pPr>
                <a:lvl8pPr marL="3260725" indent="-209550" fontAlgn="base">
                  <a:spcBef>
                    <a:spcPct val="0"/>
                  </a:spcBef>
                  <a:spcAft>
                    <a:spcPct val="0"/>
                  </a:spcAft>
                  <a:defRPr>
                    <a:solidFill>
                      <a:schemeClr val="tx1"/>
                    </a:solidFill>
                    <a:latin typeface="Arial" pitchFamily="34" charset="0"/>
                    <a:cs typeface="Arial" pitchFamily="34" charset="0"/>
                  </a:defRPr>
                </a:lvl8pPr>
                <a:lvl9pPr marL="3717925" indent="-209550" fontAlgn="base">
                  <a:spcBef>
                    <a:spcPct val="0"/>
                  </a:spcBef>
                  <a:spcAft>
                    <a:spcPct val="0"/>
                  </a:spcAft>
                  <a:defRPr>
                    <a:solidFill>
                      <a:schemeClr val="tx1"/>
                    </a:solidFill>
                    <a:latin typeface="Arial" pitchFamily="34" charset="0"/>
                    <a:cs typeface="Arial" pitchFamily="34" charset="0"/>
                  </a:defRPr>
                </a:lvl9pPr>
              </a:lstStyle>
              <a:p>
                <a:pPr defTabSz="2176274" eaLnBrk="0" hangingPunct="0"/>
                <a:r>
                  <a:rPr lang="da-DK" sz="4800">
                    <a:solidFill>
                      <a:prstClr val="black"/>
                    </a:solidFill>
                    <a:latin typeface="Verdana" pitchFamily="34" charset="0"/>
                  </a:rPr>
                  <a:t>1900</a:t>
                </a:r>
              </a:p>
            </p:txBody>
          </p:sp>
          <p:sp>
            <p:nvSpPr>
              <p:cNvPr id="14" name="Line 20"/>
              <p:cNvSpPr>
                <a:spLocks noChangeShapeType="1"/>
              </p:cNvSpPr>
              <p:nvPr/>
            </p:nvSpPr>
            <p:spPr bwMode="auto">
              <a:xfrm>
                <a:off x="15069686" y="10287000"/>
                <a:ext cx="2844615" cy="304800"/>
              </a:xfrm>
              <a:prstGeom prst="line">
                <a:avLst/>
              </a:prstGeom>
              <a:noFill/>
              <a:ln w="38100">
                <a:solidFill>
                  <a:schemeClr val="accent6">
                    <a:lumMod val="50000"/>
                  </a:schemeClr>
                </a:solidFill>
                <a:round/>
                <a:headEnd/>
                <a:tailEnd/>
              </a:ln>
            </p:spPr>
            <p:txBody>
              <a:bodyPr wrap="none" lIns="217627" tIns="108814" rIns="217627" bIns="108814" anchor="ctr"/>
              <a:lstStyle/>
              <a:p>
                <a:pPr defTabSz="2176274" eaLnBrk="0" hangingPunct="0">
                  <a:defRPr/>
                </a:pPr>
                <a:endParaRPr lang="nb-NO" sz="5700">
                  <a:solidFill>
                    <a:prstClr val="black"/>
                  </a:solidFill>
                  <a:latin typeface="Times" pitchFamily="18" charset="0"/>
                </a:endParaRPr>
              </a:p>
            </p:txBody>
          </p:sp>
          <p:sp>
            <p:nvSpPr>
              <p:cNvPr id="15" name="Line 21"/>
              <p:cNvSpPr>
                <a:spLocks noChangeShapeType="1"/>
              </p:cNvSpPr>
              <p:nvPr/>
            </p:nvSpPr>
            <p:spPr bwMode="auto">
              <a:xfrm>
                <a:off x="13727809" y="11179177"/>
                <a:ext cx="4228823" cy="143320"/>
              </a:xfrm>
              <a:prstGeom prst="line">
                <a:avLst/>
              </a:prstGeom>
              <a:noFill/>
              <a:ln w="38100">
                <a:solidFill>
                  <a:schemeClr val="accent6">
                    <a:lumMod val="50000"/>
                  </a:schemeClr>
                </a:solidFill>
                <a:round/>
                <a:headEnd/>
                <a:tailEnd/>
              </a:ln>
            </p:spPr>
            <p:txBody>
              <a:bodyPr wrap="none" lIns="217627" tIns="108814" rIns="217627" bIns="108814" anchor="ctr"/>
              <a:lstStyle/>
              <a:p>
                <a:pPr defTabSz="2176274" eaLnBrk="0" hangingPunct="0">
                  <a:defRPr/>
                </a:pPr>
                <a:endParaRPr lang="nb-NO" sz="5700">
                  <a:solidFill>
                    <a:prstClr val="black"/>
                  </a:solidFill>
                  <a:latin typeface="Times" pitchFamily="18" charset="0"/>
                </a:endParaRPr>
              </a:p>
            </p:txBody>
          </p:sp>
          <p:sp>
            <p:nvSpPr>
              <p:cNvPr id="177168" name="Text Box 32"/>
              <p:cNvSpPr txBox="1">
                <a:spLocks noChangeArrowheads="1"/>
              </p:cNvSpPr>
              <p:nvPr/>
            </p:nvSpPr>
            <p:spPr bwMode="auto">
              <a:xfrm>
                <a:off x="12381699" y="2543181"/>
                <a:ext cx="10946688" cy="109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7587" tIns="108797" rIns="217587" bIns="108797">
                <a:spAutoFit/>
              </a:bodyPr>
              <a:lstStyle>
                <a:lvl1pPr>
                  <a:defRPr>
                    <a:solidFill>
                      <a:schemeClr val="tx1"/>
                    </a:solidFill>
                    <a:latin typeface="Arial" pitchFamily="34" charset="0"/>
                    <a:cs typeface="Arial" pitchFamily="34" charset="0"/>
                  </a:defRPr>
                </a:lvl1pPr>
                <a:lvl2pPr marL="682625" indent="-263525">
                  <a:defRPr>
                    <a:solidFill>
                      <a:schemeClr val="tx1"/>
                    </a:solidFill>
                    <a:latin typeface="Arial" pitchFamily="34" charset="0"/>
                    <a:cs typeface="Arial" pitchFamily="34" charset="0"/>
                  </a:defRPr>
                </a:lvl2pPr>
                <a:lvl3pPr marL="1049338" indent="-209550">
                  <a:defRPr>
                    <a:solidFill>
                      <a:schemeClr val="tx1"/>
                    </a:solidFill>
                    <a:latin typeface="Arial" pitchFamily="34" charset="0"/>
                    <a:cs typeface="Arial" pitchFamily="34" charset="0"/>
                  </a:defRPr>
                </a:lvl3pPr>
                <a:lvl4pPr marL="1470025" indent="-211138">
                  <a:defRPr>
                    <a:solidFill>
                      <a:schemeClr val="tx1"/>
                    </a:solidFill>
                    <a:latin typeface="Arial" pitchFamily="34" charset="0"/>
                    <a:cs typeface="Arial" pitchFamily="34" charset="0"/>
                  </a:defRPr>
                </a:lvl4pPr>
                <a:lvl5pPr marL="1889125" indent="-209550">
                  <a:defRPr>
                    <a:solidFill>
                      <a:schemeClr val="tx1"/>
                    </a:solidFill>
                    <a:latin typeface="Arial" pitchFamily="34" charset="0"/>
                    <a:cs typeface="Arial" pitchFamily="34" charset="0"/>
                  </a:defRPr>
                </a:lvl5pPr>
                <a:lvl6pPr marL="2346325" indent="-209550" fontAlgn="base">
                  <a:spcBef>
                    <a:spcPct val="0"/>
                  </a:spcBef>
                  <a:spcAft>
                    <a:spcPct val="0"/>
                  </a:spcAft>
                  <a:defRPr>
                    <a:solidFill>
                      <a:schemeClr val="tx1"/>
                    </a:solidFill>
                    <a:latin typeface="Arial" pitchFamily="34" charset="0"/>
                    <a:cs typeface="Arial" pitchFamily="34" charset="0"/>
                  </a:defRPr>
                </a:lvl6pPr>
                <a:lvl7pPr marL="2803525" indent="-209550" fontAlgn="base">
                  <a:spcBef>
                    <a:spcPct val="0"/>
                  </a:spcBef>
                  <a:spcAft>
                    <a:spcPct val="0"/>
                  </a:spcAft>
                  <a:defRPr>
                    <a:solidFill>
                      <a:schemeClr val="tx1"/>
                    </a:solidFill>
                    <a:latin typeface="Arial" pitchFamily="34" charset="0"/>
                    <a:cs typeface="Arial" pitchFamily="34" charset="0"/>
                  </a:defRPr>
                </a:lvl7pPr>
                <a:lvl8pPr marL="3260725" indent="-209550" fontAlgn="base">
                  <a:spcBef>
                    <a:spcPct val="0"/>
                  </a:spcBef>
                  <a:spcAft>
                    <a:spcPct val="0"/>
                  </a:spcAft>
                  <a:defRPr>
                    <a:solidFill>
                      <a:schemeClr val="tx1"/>
                    </a:solidFill>
                    <a:latin typeface="Arial" pitchFamily="34" charset="0"/>
                    <a:cs typeface="Arial" pitchFamily="34" charset="0"/>
                  </a:defRPr>
                </a:lvl8pPr>
                <a:lvl9pPr marL="3717925" indent="-209550" fontAlgn="base">
                  <a:spcBef>
                    <a:spcPct val="0"/>
                  </a:spcBef>
                  <a:spcAft>
                    <a:spcPct val="0"/>
                  </a:spcAft>
                  <a:defRPr>
                    <a:solidFill>
                      <a:schemeClr val="tx1"/>
                    </a:solidFill>
                    <a:latin typeface="Arial" pitchFamily="34" charset="0"/>
                    <a:cs typeface="Arial" pitchFamily="34" charset="0"/>
                  </a:defRPr>
                </a:lvl9pPr>
              </a:lstStyle>
              <a:p>
                <a:pPr defTabSz="2176274" eaLnBrk="0" hangingPunct="0">
                  <a:spcBef>
                    <a:spcPct val="50000"/>
                  </a:spcBef>
                </a:pPr>
                <a:endParaRPr lang="nb-NO" sz="5700">
                  <a:solidFill>
                    <a:prstClr val="black"/>
                  </a:solidFill>
                  <a:latin typeface="Times" pitchFamily="18" charset="0"/>
                </a:endParaRPr>
              </a:p>
            </p:txBody>
          </p:sp>
          <p:sp>
            <p:nvSpPr>
              <p:cNvPr id="177169" name="Text Box 33"/>
              <p:cNvSpPr txBox="1">
                <a:spLocks noChangeArrowheads="1"/>
              </p:cNvSpPr>
              <p:nvPr/>
            </p:nvSpPr>
            <p:spPr bwMode="auto">
              <a:xfrm>
                <a:off x="12648748" y="5365876"/>
                <a:ext cx="8639669" cy="2451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7587" tIns="108797" rIns="217587" bIns="108797">
                <a:spAutoFit/>
              </a:bodyPr>
              <a:lstStyle>
                <a:lvl1pPr>
                  <a:defRPr>
                    <a:solidFill>
                      <a:schemeClr val="tx1"/>
                    </a:solidFill>
                    <a:latin typeface="Arial" pitchFamily="34" charset="0"/>
                    <a:cs typeface="Arial" pitchFamily="34" charset="0"/>
                  </a:defRPr>
                </a:lvl1pPr>
                <a:lvl2pPr marL="682625" indent="-263525">
                  <a:defRPr>
                    <a:solidFill>
                      <a:schemeClr val="tx1"/>
                    </a:solidFill>
                    <a:latin typeface="Arial" pitchFamily="34" charset="0"/>
                    <a:cs typeface="Arial" pitchFamily="34" charset="0"/>
                  </a:defRPr>
                </a:lvl2pPr>
                <a:lvl3pPr marL="1049338" indent="-209550">
                  <a:defRPr>
                    <a:solidFill>
                      <a:schemeClr val="tx1"/>
                    </a:solidFill>
                    <a:latin typeface="Arial" pitchFamily="34" charset="0"/>
                    <a:cs typeface="Arial" pitchFamily="34" charset="0"/>
                  </a:defRPr>
                </a:lvl3pPr>
                <a:lvl4pPr marL="1470025" indent="-211138">
                  <a:defRPr>
                    <a:solidFill>
                      <a:schemeClr val="tx1"/>
                    </a:solidFill>
                    <a:latin typeface="Arial" pitchFamily="34" charset="0"/>
                    <a:cs typeface="Arial" pitchFamily="34" charset="0"/>
                  </a:defRPr>
                </a:lvl4pPr>
                <a:lvl5pPr marL="1889125" indent="-209550">
                  <a:defRPr>
                    <a:solidFill>
                      <a:schemeClr val="tx1"/>
                    </a:solidFill>
                    <a:latin typeface="Arial" pitchFamily="34" charset="0"/>
                    <a:cs typeface="Arial" pitchFamily="34" charset="0"/>
                  </a:defRPr>
                </a:lvl5pPr>
                <a:lvl6pPr marL="2346325" indent="-209550" fontAlgn="base">
                  <a:spcBef>
                    <a:spcPct val="0"/>
                  </a:spcBef>
                  <a:spcAft>
                    <a:spcPct val="0"/>
                  </a:spcAft>
                  <a:defRPr>
                    <a:solidFill>
                      <a:schemeClr val="tx1"/>
                    </a:solidFill>
                    <a:latin typeface="Arial" pitchFamily="34" charset="0"/>
                    <a:cs typeface="Arial" pitchFamily="34" charset="0"/>
                  </a:defRPr>
                </a:lvl6pPr>
                <a:lvl7pPr marL="2803525" indent="-209550" fontAlgn="base">
                  <a:spcBef>
                    <a:spcPct val="0"/>
                  </a:spcBef>
                  <a:spcAft>
                    <a:spcPct val="0"/>
                  </a:spcAft>
                  <a:defRPr>
                    <a:solidFill>
                      <a:schemeClr val="tx1"/>
                    </a:solidFill>
                    <a:latin typeface="Arial" pitchFamily="34" charset="0"/>
                    <a:cs typeface="Arial" pitchFamily="34" charset="0"/>
                  </a:defRPr>
                </a:lvl7pPr>
                <a:lvl8pPr marL="3260725" indent="-209550" fontAlgn="base">
                  <a:spcBef>
                    <a:spcPct val="0"/>
                  </a:spcBef>
                  <a:spcAft>
                    <a:spcPct val="0"/>
                  </a:spcAft>
                  <a:defRPr>
                    <a:solidFill>
                      <a:schemeClr val="tx1"/>
                    </a:solidFill>
                    <a:latin typeface="Arial" pitchFamily="34" charset="0"/>
                    <a:cs typeface="Arial" pitchFamily="34" charset="0"/>
                  </a:defRPr>
                </a:lvl8pPr>
                <a:lvl9pPr marL="3717925" indent="-209550" fontAlgn="base">
                  <a:spcBef>
                    <a:spcPct val="0"/>
                  </a:spcBef>
                  <a:spcAft>
                    <a:spcPct val="0"/>
                  </a:spcAft>
                  <a:defRPr>
                    <a:solidFill>
                      <a:schemeClr val="tx1"/>
                    </a:solidFill>
                    <a:latin typeface="Arial" pitchFamily="34" charset="0"/>
                    <a:cs typeface="Arial" pitchFamily="34" charset="0"/>
                  </a:defRPr>
                </a:lvl9pPr>
              </a:lstStyle>
              <a:p>
                <a:pPr algn="ctr" defTabSz="2176274" eaLnBrk="0" hangingPunct="0">
                  <a:spcBef>
                    <a:spcPct val="50000"/>
                  </a:spcBef>
                </a:pPr>
                <a:r>
                  <a:rPr lang="nb-NO" sz="4800" dirty="0">
                    <a:solidFill>
                      <a:srgbClr val="161645"/>
                    </a:solidFill>
                    <a:latin typeface="Verdana" pitchFamily="34" charset="0"/>
                  </a:rPr>
                  <a:t>Kreft, diabetes, overvekt, kols, rus psykiske lidelser, demens</a:t>
                </a:r>
              </a:p>
            </p:txBody>
          </p:sp>
          <p:sp>
            <p:nvSpPr>
              <p:cNvPr id="177170" name="Freeform 22"/>
              <p:cNvSpPr>
                <a:spLocks/>
              </p:cNvSpPr>
              <p:nvPr/>
            </p:nvSpPr>
            <p:spPr bwMode="auto">
              <a:xfrm>
                <a:off x="11382710" y="7410450"/>
                <a:ext cx="7183497" cy="2984500"/>
              </a:xfrm>
              <a:custGeom>
                <a:avLst/>
                <a:gdLst>
                  <a:gd name="T0" fmla="*/ 0 w 1248"/>
                  <a:gd name="T1" fmla="*/ 2147483647 h 768"/>
                  <a:gd name="T2" fmla="*/ 2147483647 w 1248"/>
                  <a:gd name="T3" fmla="*/ 2147483647 h 768"/>
                  <a:gd name="T4" fmla="*/ 2147483647 w 1248"/>
                  <a:gd name="T5" fmla="*/ 0 h 768"/>
                  <a:gd name="T6" fmla="*/ 0 60000 65536"/>
                  <a:gd name="T7" fmla="*/ 0 60000 65536"/>
                  <a:gd name="T8" fmla="*/ 0 60000 65536"/>
                  <a:gd name="T9" fmla="*/ 0 w 1248"/>
                  <a:gd name="T10" fmla="*/ 0 h 768"/>
                  <a:gd name="T11" fmla="*/ 1248 w 1248"/>
                  <a:gd name="T12" fmla="*/ 768 h 768"/>
                </a:gdLst>
                <a:ahLst/>
                <a:cxnLst>
                  <a:cxn ang="T6">
                    <a:pos x="T0" y="T1"/>
                  </a:cxn>
                  <a:cxn ang="T7">
                    <a:pos x="T2" y="T3"/>
                  </a:cxn>
                  <a:cxn ang="T8">
                    <a:pos x="T4" y="T5"/>
                  </a:cxn>
                </a:cxnLst>
                <a:rect l="T9" t="T10" r="T11" b="T12"/>
                <a:pathLst>
                  <a:path w="1248" h="768">
                    <a:moveTo>
                      <a:pt x="0" y="768"/>
                    </a:moveTo>
                    <a:cubicBezTo>
                      <a:pt x="184" y="760"/>
                      <a:pt x="368" y="752"/>
                      <a:pt x="576" y="624"/>
                    </a:cubicBezTo>
                    <a:cubicBezTo>
                      <a:pt x="784" y="496"/>
                      <a:pt x="1136" y="104"/>
                      <a:pt x="1248" y="0"/>
                    </a:cubicBezTo>
                  </a:path>
                </a:pathLst>
              </a:custGeom>
              <a:noFill/>
              <a:ln w="7620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217627" tIns="108814" rIns="217627" bIns="108814" anchor="ctr"/>
              <a:lstStyle/>
              <a:p>
                <a:pPr defTabSz="2176274"/>
                <a:endParaRPr lang="nb-NO" sz="4300">
                  <a:solidFill>
                    <a:prstClr val="black"/>
                  </a:solidFill>
                  <a:latin typeface="Calibri"/>
                </a:endParaRPr>
              </a:p>
            </p:txBody>
          </p:sp>
        </p:grpSp>
      </p:grpSp>
      <p:sp>
        <p:nvSpPr>
          <p:cNvPr id="2" name="Tittel 1"/>
          <p:cNvSpPr>
            <a:spLocks noGrp="1"/>
          </p:cNvSpPr>
          <p:nvPr>
            <p:ph type="title"/>
          </p:nvPr>
        </p:nvSpPr>
        <p:spPr/>
        <p:txBody>
          <a:bodyPr/>
          <a:lstStyle/>
          <a:p>
            <a:r>
              <a:rPr lang="nb-NO" dirty="0" smtClean="0"/>
              <a:t>Sykdomsbildet endrer seg</a:t>
            </a:r>
            <a:br>
              <a:rPr lang="nb-NO" dirty="0" smtClean="0"/>
            </a:br>
            <a:r>
              <a:rPr lang="nb-NO" sz="4000" dirty="0" smtClean="0"/>
              <a:t>Det kommer flere kronikere, og mer kan behandles</a:t>
            </a:r>
            <a:endParaRPr lang="nb-NO" sz="4000" dirty="0"/>
          </a:p>
        </p:txBody>
      </p:sp>
      <p:sp>
        <p:nvSpPr>
          <p:cNvPr id="23" name="Text Box 33"/>
          <p:cNvSpPr txBox="1">
            <a:spLocks noChangeArrowheads="1"/>
          </p:cNvSpPr>
          <p:nvPr/>
        </p:nvSpPr>
        <p:spPr bwMode="auto">
          <a:xfrm>
            <a:off x="11019063" y="12376053"/>
            <a:ext cx="8639669" cy="527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7587" tIns="108797" rIns="217587" bIns="108797">
            <a:spAutoFit/>
          </a:bodyPr>
          <a:lstStyle>
            <a:lvl1pPr>
              <a:defRPr>
                <a:solidFill>
                  <a:schemeClr val="tx1"/>
                </a:solidFill>
                <a:latin typeface="Arial" pitchFamily="34" charset="0"/>
                <a:cs typeface="Arial" pitchFamily="34" charset="0"/>
              </a:defRPr>
            </a:lvl1pPr>
            <a:lvl2pPr marL="682625" indent="-263525">
              <a:defRPr>
                <a:solidFill>
                  <a:schemeClr val="tx1"/>
                </a:solidFill>
                <a:latin typeface="Arial" pitchFamily="34" charset="0"/>
                <a:cs typeface="Arial" pitchFamily="34" charset="0"/>
              </a:defRPr>
            </a:lvl2pPr>
            <a:lvl3pPr marL="1049338" indent="-209550">
              <a:defRPr>
                <a:solidFill>
                  <a:schemeClr val="tx1"/>
                </a:solidFill>
                <a:latin typeface="Arial" pitchFamily="34" charset="0"/>
                <a:cs typeface="Arial" pitchFamily="34" charset="0"/>
              </a:defRPr>
            </a:lvl3pPr>
            <a:lvl4pPr marL="1470025" indent="-211138">
              <a:defRPr>
                <a:solidFill>
                  <a:schemeClr val="tx1"/>
                </a:solidFill>
                <a:latin typeface="Arial" pitchFamily="34" charset="0"/>
                <a:cs typeface="Arial" pitchFamily="34" charset="0"/>
              </a:defRPr>
            </a:lvl4pPr>
            <a:lvl5pPr marL="1889125" indent="-209550">
              <a:defRPr>
                <a:solidFill>
                  <a:schemeClr val="tx1"/>
                </a:solidFill>
                <a:latin typeface="Arial" pitchFamily="34" charset="0"/>
                <a:cs typeface="Arial" pitchFamily="34" charset="0"/>
              </a:defRPr>
            </a:lvl5pPr>
            <a:lvl6pPr marL="2346325" indent="-209550" fontAlgn="base">
              <a:spcBef>
                <a:spcPct val="0"/>
              </a:spcBef>
              <a:spcAft>
                <a:spcPct val="0"/>
              </a:spcAft>
              <a:defRPr>
                <a:solidFill>
                  <a:schemeClr val="tx1"/>
                </a:solidFill>
                <a:latin typeface="Arial" pitchFamily="34" charset="0"/>
                <a:cs typeface="Arial" pitchFamily="34" charset="0"/>
              </a:defRPr>
            </a:lvl6pPr>
            <a:lvl7pPr marL="2803525" indent="-209550" fontAlgn="base">
              <a:spcBef>
                <a:spcPct val="0"/>
              </a:spcBef>
              <a:spcAft>
                <a:spcPct val="0"/>
              </a:spcAft>
              <a:defRPr>
                <a:solidFill>
                  <a:schemeClr val="tx1"/>
                </a:solidFill>
                <a:latin typeface="Arial" pitchFamily="34" charset="0"/>
                <a:cs typeface="Arial" pitchFamily="34" charset="0"/>
              </a:defRPr>
            </a:lvl7pPr>
            <a:lvl8pPr marL="3260725" indent="-209550" fontAlgn="base">
              <a:spcBef>
                <a:spcPct val="0"/>
              </a:spcBef>
              <a:spcAft>
                <a:spcPct val="0"/>
              </a:spcAft>
              <a:defRPr>
                <a:solidFill>
                  <a:schemeClr val="tx1"/>
                </a:solidFill>
                <a:latin typeface="Arial" pitchFamily="34" charset="0"/>
                <a:cs typeface="Arial" pitchFamily="34" charset="0"/>
              </a:defRPr>
            </a:lvl8pPr>
            <a:lvl9pPr marL="3717925" indent="-209550" fontAlgn="base">
              <a:spcBef>
                <a:spcPct val="0"/>
              </a:spcBef>
              <a:spcAft>
                <a:spcPct val="0"/>
              </a:spcAft>
              <a:defRPr>
                <a:solidFill>
                  <a:schemeClr val="tx1"/>
                </a:solidFill>
                <a:latin typeface="Arial" pitchFamily="34" charset="0"/>
                <a:cs typeface="Arial" pitchFamily="34" charset="0"/>
              </a:defRPr>
            </a:lvl9pPr>
          </a:lstStyle>
          <a:p>
            <a:pPr algn="r" defTabSz="2176274" eaLnBrk="0" hangingPunct="0">
              <a:spcBef>
                <a:spcPct val="50000"/>
              </a:spcBef>
            </a:pPr>
            <a:r>
              <a:rPr lang="nb-NO" sz="2000" dirty="0" smtClean="0">
                <a:solidFill>
                  <a:srgbClr val="161645"/>
                </a:solidFill>
                <a:latin typeface="Verdana" pitchFamily="34" charset="0"/>
              </a:rPr>
              <a:t>Kilde: Anders Grimsmo, 2017</a:t>
            </a:r>
            <a:endParaRPr lang="nb-NO" sz="2000" dirty="0">
              <a:solidFill>
                <a:srgbClr val="161645"/>
              </a:solidFill>
              <a:latin typeface="Verdana" pitchFamily="34" charset="0"/>
            </a:endParaRPr>
          </a:p>
        </p:txBody>
      </p:sp>
    </p:spTree>
    <p:extLst>
      <p:ext uri="{BB962C8B-B14F-4D97-AF65-F5344CB8AC3E}">
        <p14:creationId xmlns:p14="http://schemas.microsoft.com/office/powerpoint/2010/main" val="11091902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315128" y="377278"/>
            <a:ext cx="22687872" cy="1813707"/>
          </a:xfrm>
        </p:spPr>
        <p:txBody>
          <a:bodyPr>
            <a:normAutofit fontScale="90000"/>
          </a:bodyPr>
          <a:lstStyle/>
          <a:p>
            <a:r>
              <a:rPr lang="nb-NO" dirty="0">
                <a:solidFill>
                  <a:schemeClr val="tx1"/>
                </a:solidFill>
              </a:rPr>
              <a:t>Vi er på 3.plass i verden </a:t>
            </a:r>
            <a:r>
              <a:rPr lang="nb-NO" dirty="0" smtClean="0">
                <a:solidFill>
                  <a:schemeClr val="tx1"/>
                </a:solidFill>
              </a:rPr>
              <a:t>vedr. forbruk </a:t>
            </a:r>
            <a:r>
              <a:rPr lang="nb-NO" dirty="0">
                <a:solidFill>
                  <a:schemeClr val="tx1"/>
                </a:solidFill>
              </a:rPr>
              <a:t>til helsetjenester per innbygger</a:t>
            </a:r>
            <a:br>
              <a:rPr lang="nb-NO" dirty="0">
                <a:solidFill>
                  <a:schemeClr val="tx1"/>
                </a:solidFill>
              </a:rPr>
            </a:br>
            <a:r>
              <a:rPr lang="nb-NO" sz="4000" dirty="0">
                <a:solidFill>
                  <a:schemeClr val="tx1"/>
                </a:solidFill>
              </a:rPr>
              <a:t>Forbruk helsetjenester per innbygger, </a:t>
            </a:r>
            <a:r>
              <a:rPr lang="nb-NO" sz="4000" dirty="0" err="1">
                <a:solidFill>
                  <a:schemeClr val="tx1"/>
                </a:solidFill>
              </a:rPr>
              <a:t>kjøpekraftsjustert</a:t>
            </a:r>
            <a:r>
              <a:rPr lang="nb-NO" sz="4000" dirty="0">
                <a:solidFill>
                  <a:schemeClr val="tx1"/>
                </a:solidFill>
              </a:rPr>
              <a:t>, USD per innbygger</a:t>
            </a:r>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0333" y="2701636"/>
            <a:ext cx="23302080" cy="11014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ktangel 2"/>
          <p:cNvSpPr/>
          <p:nvPr/>
        </p:nvSpPr>
        <p:spPr>
          <a:xfrm>
            <a:off x="3283527" y="3117273"/>
            <a:ext cx="561109" cy="8001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0117465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solidFill>
                  <a:schemeClr val="tx1"/>
                </a:solidFill>
              </a:rPr>
              <a:t>Oljealderen er kanskje snart over – vil vi klare å omstille oss?</a:t>
            </a:r>
          </a:p>
        </p:txBody>
      </p:sp>
      <p:sp>
        <p:nvSpPr>
          <p:cNvPr id="3" name="Plassholder for lysbildenummer 2"/>
          <p:cNvSpPr>
            <a:spLocks noGrp="1"/>
          </p:cNvSpPr>
          <p:nvPr>
            <p:ph type="sldNum" sz="quarter" idx="12"/>
          </p:nvPr>
        </p:nvSpPr>
        <p:spPr/>
        <p:txBody>
          <a:bodyPr/>
          <a:lstStyle/>
          <a:p>
            <a:pPr>
              <a:defRPr/>
            </a:pPr>
            <a:fld id="{5A31B371-0B55-4CCF-BCE8-7C6F0731C439}" type="slidenum">
              <a:rPr lang="nb-NO" smtClean="0">
                <a:solidFill>
                  <a:srgbClr val="000000"/>
                </a:solidFill>
              </a:rPr>
              <a:pPr>
                <a:defRPr/>
              </a:pPr>
              <a:t>7</a:t>
            </a:fld>
            <a:endParaRPr lang="nb-NO" dirty="0">
              <a:solidFill>
                <a:srgbClr val="000000"/>
              </a:solidFill>
            </a:endParaRPr>
          </a:p>
        </p:txBody>
      </p:sp>
      <p:pic>
        <p:nvPicPr>
          <p:cNvPr id="9218" name="Picture 2" descr="Bilderesultat for oljepris"/>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3588" y="2903537"/>
            <a:ext cx="10988538" cy="8526456"/>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Bilderesultat for vindmøller til hav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98539" y="2903537"/>
            <a:ext cx="5553075" cy="381000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Bilderesultat for selvstyrende båte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11398538" y="7086593"/>
            <a:ext cx="12770123" cy="4343400"/>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Bilderesultat for roboter tar over jobbe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83702" y="2903537"/>
            <a:ext cx="6771812"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07282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vit_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0179" y="1440180"/>
            <a:ext cx="3168000" cy="2168471"/>
          </a:xfrm>
          <a:prstGeom prst="rect">
            <a:avLst/>
          </a:prstGeom>
        </p:spPr>
      </p:pic>
      <p:sp>
        <p:nvSpPr>
          <p:cNvPr id="2" name="Tittel 1"/>
          <p:cNvSpPr>
            <a:spLocks noGrp="1"/>
          </p:cNvSpPr>
          <p:nvPr>
            <p:ph type="ctrTitle"/>
          </p:nvPr>
        </p:nvSpPr>
        <p:spPr/>
        <p:txBody>
          <a:bodyPr/>
          <a:lstStyle/>
          <a:p>
            <a:r>
              <a:rPr lang="nb-NO" dirty="0" smtClean="0">
                <a:solidFill>
                  <a:srgbClr val="FFFFFF"/>
                </a:solidFill>
              </a:rPr>
              <a:t>Teknologisk utvikling</a:t>
            </a:r>
            <a:endParaRPr lang="nb-NO" dirty="0">
              <a:solidFill>
                <a:srgbClr val="FFFFFF"/>
              </a:solidFill>
            </a:endParaRPr>
          </a:p>
        </p:txBody>
      </p:sp>
      <p:sp>
        <p:nvSpPr>
          <p:cNvPr id="3" name="Undertittel 2"/>
          <p:cNvSpPr>
            <a:spLocks noGrp="1"/>
          </p:cNvSpPr>
          <p:nvPr>
            <p:ph type="subTitle" idx="1"/>
          </p:nvPr>
        </p:nvSpPr>
        <p:spPr/>
        <p:txBody>
          <a:bodyPr/>
          <a:lstStyle/>
          <a:p>
            <a:endParaRPr lang="nb-NO">
              <a:solidFill>
                <a:srgbClr val="FFFFFF"/>
              </a:solidFill>
            </a:endParaRPr>
          </a:p>
        </p:txBody>
      </p:sp>
    </p:spTree>
    <p:extLst>
      <p:ext uri="{BB962C8B-B14F-4D97-AF65-F5344CB8AC3E}">
        <p14:creationId xmlns:p14="http://schemas.microsoft.com/office/powerpoint/2010/main" val="1535390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p:cNvSpPr>
            <a:spLocks noGrp="1"/>
          </p:cNvSpPr>
          <p:nvPr>
            <p:ph type="title"/>
          </p:nvPr>
        </p:nvSpPr>
        <p:spPr/>
        <p:txBody>
          <a:bodyPr/>
          <a:lstStyle/>
          <a:p>
            <a:r>
              <a:rPr lang="nb-NO" dirty="0" smtClean="0"/>
              <a:t>Flere teknologiske revolusjoner skjer </a:t>
            </a:r>
            <a:r>
              <a:rPr lang="nb-NO" i="1" dirty="0" smtClean="0"/>
              <a:t>samtidig</a:t>
            </a:r>
            <a:endParaRPr lang="nb-NO" i="1" dirty="0"/>
          </a:p>
        </p:txBody>
      </p:sp>
      <p:pic>
        <p:nvPicPr>
          <p:cNvPr id="11266" name="Picture 2" descr="Bilderesultat for roboter tar over jobben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527176" y="2715492"/>
            <a:ext cx="6593802" cy="3655118"/>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Bilderesultat for artificial intellige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5175" y="2702687"/>
            <a:ext cx="6515389" cy="3667922"/>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Bilderesultat for nanotechnology in medicine"/>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5212291" y="2715492"/>
            <a:ext cx="6499224" cy="3655119"/>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Bilderesultat for cris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2004"/>
          <a:stretch/>
        </p:blipFill>
        <p:spPr bwMode="auto">
          <a:xfrm>
            <a:off x="1527176" y="7212342"/>
            <a:ext cx="6593802" cy="3667922"/>
          </a:xfrm>
          <a:prstGeom prst="rect">
            <a:avLst/>
          </a:prstGeom>
          <a:noFill/>
          <a:extLst>
            <a:ext uri="{909E8E84-426E-40DD-AFC4-6F175D3DCCD1}">
              <a14:hiddenFill xmlns:a14="http://schemas.microsoft.com/office/drawing/2010/main">
                <a:solidFill>
                  <a:srgbClr val="FFFFFF"/>
                </a:solidFill>
              </a14:hiddenFill>
            </a:ext>
          </a:extLst>
        </p:spPr>
      </p:pic>
      <p:pic>
        <p:nvPicPr>
          <p:cNvPr id="11276" name="Picture 12" descr="Bilderesultat for quantum compute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8385176" y="7212342"/>
            <a:ext cx="6515388" cy="3655118"/>
          </a:xfrm>
          <a:prstGeom prst="rect">
            <a:avLst/>
          </a:prstGeom>
          <a:noFill/>
          <a:extLst>
            <a:ext uri="{909E8E84-426E-40DD-AFC4-6F175D3DCCD1}">
              <a14:hiddenFill xmlns:a14="http://schemas.microsoft.com/office/drawing/2010/main">
                <a:solidFill>
                  <a:srgbClr val="FFFFFF"/>
                </a:solidFill>
              </a14:hiddenFill>
            </a:ext>
          </a:extLst>
        </p:spPr>
      </p:pic>
      <p:sp>
        <p:nvSpPr>
          <p:cNvPr id="7" name="TekstSylinder 6"/>
          <p:cNvSpPr txBox="1"/>
          <p:nvPr/>
        </p:nvSpPr>
        <p:spPr>
          <a:xfrm>
            <a:off x="1527176" y="6370609"/>
            <a:ext cx="2253822" cy="369332"/>
          </a:xfrm>
          <a:prstGeom prst="rect">
            <a:avLst/>
          </a:prstGeom>
          <a:noFill/>
        </p:spPr>
        <p:txBody>
          <a:bodyPr vert="horz" wrap="none" lIns="0" tIns="0" rIns="0" bIns="0" rtlCol="0">
            <a:spAutoFit/>
          </a:bodyPr>
          <a:lstStyle/>
          <a:p>
            <a:pPr>
              <a:spcAft>
                <a:spcPts val="1000"/>
              </a:spcAft>
            </a:pPr>
            <a:r>
              <a:rPr lang="nb-NO" sz="2400" b="1" dirty="0" smtClean="0"/>
              <a:t>Robotteknologi</a:t>
            </a:r>
          </a:p>
        </p:txBody>
      </p:sp>
      <p:sp>
        <p:nvSpPr>
          <p:cNvPr id="15" name="TekstSylinder 14"/>
          <p:cNvSpPr txBox="1"/>
          <p:nvPr/>
        </p:nvSpPr>
        <p:spPr>
          <a:xfrm>
            <a:off x="8385176" y="6370611"/>
            <a:ext cx="2749151" cy="369332"/>
          </a:xfrm>
          <a:prstGeom prst="rect">
            <a:avLst/>
          </a:prstGeom>
          <a:noFill/>
        </p:spPr>
        <p:txBody>
          <a:bodyPr vert="horz" wrap="none" lIns="0" tIns="0" rIns="0" bIns="0" rtlCol="0">
            <a:spAutoFit/>
          </a:bodyPr>
          <a:lstStyle/>
          <a:p>
            <a:pPr>
              <a:spcAft>
                <a:spcPts val="1000"/>
              </a:spcAft>
            </a:pPr>
            <a:r>
              <a:rPr lang="nb-NO" sz="2400" b="1" dirty="0" smtClean="0"/>
              <a:t>Kunstig intelligens</a:t>
            </a:r>
          </a:p>
        </p:txBody>
      </p:sp>
      <p:sp>
        <p:nvSpPr>
          <p:cNvPr id="16" name="TekstSylinder 15"/>
          <p:cNvSpPr txBox="1"/>
          <p:nvPr/>
        </p:nvSpPr>
        <p:spPr>
          <a:xfrm>
            <a:off x="15212291" y="6400393"/>
            <a:ext cx="7314503" cy="369332"/>
          </a:xfrm>
          <a:prstGeom prst="rect">
            <a:avLst/>
          </a:prstGeom>
          <a:noFill/>
        </p:spPr>
        <p:txBody>
          <a:bodyPr vert="horz" wrap="none" lIns="0" tIns="0" rIns="0" bIns="0" rtlCol="0">
            <a:spAutoFit/>
          </a:bodyPr>
          <a:lstStyle/>
          <a:p>
            <a:pPr>
              <a:spcAft>
                <a:spcPts val="1000"/>
              </a:spcAft>
            </a:pPr>
            <a:r>
              <a:rPr lang="nb-NO" sz="2400" b="1" dirty="0" smtClean="0"/>
              <a:t>Nanoteknologi, nye materialer og sensorteknologi</a:t>
            </a:r>
          </a:p>
        </p:txBody>
      </p:sp>
      <p:sp>
        <p:nvSpPr>
          <p:cNvPr id="17" name="TekstSylinder 16"/>
          <p:cNvSpPr txBox="1"/>
          <p:nvPr/>
        </p:nvSpPr>
        <p:spPr>
          <a:xfrm>
            <a:off x="1527176" y="10935389"/>
            <a:ext cx="6354304" cy="369332"/>
          </a:xfrm>
          <a:prstGeom prst="rect">
            <a:avLst/>
          </a:prstGeom>
          <a:noFill/>
        </p:spPr>
        <p:txBody>
          <a:bodyPr vert="horz" wrap="none" lIns="0" tIns="0" rIns="0" bIns="0" rtlCol="0">
            <a:spAutoFit/>
          </a:bodyPr>
          <a:lstStyle/>
          <a:p>
            <a:pPr>
              <a:spcAft>
                <a:spcPts val="1000"/>
              </a:spcAft>
            </a:pPr>
            <a:r>
              <a:rPr lang="nb-NO" sz="2400" b="1" dirty="0" smtClean="0"/>
              <a:t>Genteknologi og genmodifisering (CRISPR)</a:t>
            </a:r>
          </a:p>
        </p:txBody>
      </p:sp>
      <p:sp>
        <p:nvSpPr>
          <p:cNvPr id="18" name="TekstSylinder 17"/>
          <p:cNvSpPr txBox="1"/>
          <p:nvPr/>
        </p:nvSpPr>
        <p:spPr>
          <a:xfrm>
            <a:off x="8385176" y="10957953"/>
            <a:ext cx="3005631" cy="369332"/>
          </a:xfrm>
          <a:prstGeom prst="rect">
            <a:avLst/>
          </a:prstGeom>
          <a:noFill/>
        </p:spPr>
        <p:txBody>
          <a:bodyPr vert="horz" wrap="none" lIns="0" tIns="0" rIns="0" bIns="0" rtlCol="0">
            <a:spAutoFit/>
          </a:bodyPr>
          <a:lstStyle/>
          <a:p>
            <a:pPr>
              <a:spcAft>
                <a:spcPts val="1000"/>
              </a:spcAft>
            </a:pPr>
            <a:r>
              <a:rPr lang="nb-NO" sz="2400" b="1" dirty="0" smtClean="0"/>
              <a:t>Quantum </a:t>
            </a:r>
            <a:r>
              <a:rPr lang="nb-NO" sz="2400" b="1" dirty="0" err="1" smtClean="0"/>
              <a:t>computing</a:t>
            </a:r>
            <a:endParaRPr lang="nb-NO" sz="2400" b="1" dirty="0" smtClean="0"/>
          </a:p>
        </p:txBody>
      </p:sp>
      <p:sp>
        <p:nvSpPr>
          <p:cNvPr id="8" name="AutoShape 16" descr="Bilderesultat for 3D-printi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pic>
        <p:nvPicPr>
          <p:cNvPr id="11282" name="Picture 18" descr="Bilderesultat for 3d-printi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15212291" y="7212342"/>
            <a:ext cx="6461374" cy="3633516"/>
          </a:xfrm>
          <a:prstGeom prst="rect">
            <a:avLst/>
          </a:prstGeom>
          <a:noFill/>
          <a:extLst>
            <a:ext uri="{909E8E84-426E-40DD-AFC4-6F175D3DCCD1}">
              <a14:hiddenFill xmlns:a14="http://schemas.microsoft.com/office/drawing/2010/main">
                <a:solidFill>
                  <a:srgbClr val="FFFFFF"/>
                </a:solidFill>
              </a14:hiddenFill>
            </a:ext>
          </a:extLst>
        </p:spPr>
      </p:pic>
      <p:sp>
        <p:nvSpPr>
          <p:cNvPr id="22" name="TekstSylinder 21"/>
          <p:cNvSpPr txBox="1"/>
          <p:nvPr/>
        </p:nvSpPr>
        <p:spPr>
          <a:xfrm>
            <a:off x="15212291" y="10966074"/>
            <a:ext cx="3709349" cy="369332"/>
          </a:xfrm>
          <a:prstGeom prst="rect">
            <a:avLst/>
          </a:prstGeom>
          <a:noFill/>
        </p:spPr>
        <p:txBody>
          <a:bodyPr vert="horz" wrap="none" lIns="0" tIns="0" rIns="0" bIns="0" rtlCol="0">
            <a:spAutoFit/>
          </a:bodyPr>
          <a:lstStyle/>
          <a:p>
            <a:pPr>
              <a:spcAft>
                <a:spcPts val="1000"/>
              </a:spcAft>
            </a:pPr>
            <a:r>
              <a:rPr lang="nb-NO" sz="2400" b="1" dirty="0" smtClean="0"/>
              <a:t>3D-printing og stamceller</a:t>
            </a:r>
          </a:p>
        </p:txBody>
      </p:sp>
    </p:spTree>
    <p:extLst>
      <p:ext uri="{BB962C8B-B14F-4D97-AF65-F5344CB8AC3E}">
        <p14:creationId xmlns:p14="http://schemas.microsoft.com/office/powerpoint/2010/main" val="396486386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PPTmal_DirektoratetEHelseV2-1">
  <a:themeElements>
    <a:clrScheme name="Dir E-Helse">
      <a:dk1>
        <a:srgbClr val="281C2C"/>
      </a:dk1>
      <a:lt1>
        <a:sysClr val="window" lastClr="FFFFFF"/>
      </a:lt1>
      <a:dk2>
        <a:srgbClr val="0169E8"/>
      </a:dk2>
      <a:lt2>
        <a:srgbClr val="EEEEEE"/>
      </a:lt2>
      <a:accent1>
        <a:srgbClr val="0169E8"/>
      </a:accent1>
      <a:accent2>
        <a:srgbClr val="F783FF"/>
      </a:accent2>
      <a:accent3>
        <a:srgbClr val="027993"/>
      </a:accent3>
      <a:accent4>
        <a:srgbClr val="AD38FD"/>
      </a:accent4>
      <a:accent5>
        <a:srgbClr val="00BBD4"/>
      </a:accent5>
      <a:accent6>
        <a:srgbClr val="3AFB9E"/>
      </a:accent6>
      <a:hlink>
        <a:srgbClr val="0169E8"/>
      </a:hlink>
      <a:folHlink>
        <a:srgbClr val="AD38F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rgbClr val="0169E8"/>
        </a:solidFill>
      </a:spPr>
      <a:bodyPr vert="horz" wrap="square" lIns="546100" tIns="546100" rIns="546100" bIns="546100" rtlCol="0">
        <a:spAutoFit/>
      </a:bodyPr>
      <a:lstStyle>
        <a:defPPr>
          <a:spcAft>
            <a:spcPts val="1000"/>
          </a:spcAft>
          <a:defRPr sz="4200" b="1" dirty="0" smtClean="0">
            <a:solidFill>
              <a:srgbClr val="FFFFFF"/>
            </a:solidFill>
          </a:defRPr>
        </a:defPPr>
      </a:lstStyle>
    </a:txDef>
  </a:objectDefaults>
  <a:extraClrSchemeLst/>
  <a:extLst>
    <a:ext uri="{05A4C25C-085E-4340-85A3-A5531E510DB2}">
      <thm15:themeFamily xmlns:thm15="http://schemas.microsoft.com/office/thememl/2012/main" xmlns="" name="PPTmal_DirektoratetEHelseV2.potx" id="{26015252-C40F-4176-8E39-8B9B388FAABB}" vid="{4D7361C0-BDF5-403E-A667-3508B846B5D5}"/>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PPTmal_DirektoratetEHelseV2-1</Template>
  <TotalTime>248</TotalTime>
  <Words>1522</Words>
  <Application>Microsoft Office PowerPoint</Application>
  <PresentationFormat>Egendefinert</PresentationFormat>
  <Paragraphs>339</Paragraphs>
  <Slides>39</Slides>
  <Notes>17</Notes>
  <HiddenSlides>1</HiddenSlides>
  <MMClips>0</MMClips>
  <ScaleCrop>false</ScaleCrop>
  <HeadingPairs>
    <vt:vector size="6" baseType="variant">
      <vt:variant>
        <vt:lpstr>Tema</vt:lpstr>
      </vt:variant>
      <vt:variant>
        <vt:i4>1</vt:i4>
      </vt:variant>
      <vt:variant>
        <vt:lpstr>Innebygde OLE-servere</vt:lpstr>
      </vt:variant>
      <vt:variant>
        <vt:i4>2</vt:i4>
      </vt:variant>
      <vt:variant>
        <vt:lpstr>Lysbildetitler</vt:lpstr>
      </vt:variant>
      <vt:variant>
        <vt:i4>39</vt:i4>
      </vt:variant>
    </vt:vector>
  </HeadingPairs>
  <TitlesOfParts>
    <vt:vector size="42" baseType="lpstr">
      <vt:lpstr>PPTmal_DirektoratetEHelseV2-1</vt:lpstr>
      <vt:lpstr>Regneark</vt:lpstr>
      <vt:lpstr>think-cell Slide</vt:lpstr>
      <vt:lpstr>Fremtidens helsetjeneste og IKT</vt:lpstr>
      <vt:lpstr>Dagens tema</vt:lpstr>
      <vt:lpstr>Demografisk utvikling</vt:lpstr>
      <vt:lpstr>Vi blir eldre og eldre mot 2050</vt:lpstr>
      <vt:lpstr>Sykdomsbildet endrer seg Det kommer flere kronikere, og mer kan behandles</vt:lpstr>
      <vt:lpstr>Vi er på 3.plass i verden vedr. forbruk til helsetjenester per innbygger Forbruk helsetjenester per innbygger, kjøpekraftsjustert, USD per innbygger</vt:lpstr>
      <vt:lpstr>Oljealderen er kanskje snart over – vil vi klare å omstille oss?</vt:lpstr>
      <vt:lpstr>Teknologisk utvikling</vt:lpstr>
      <vt:lpstr>Flere teknologiske revolusjoner skjer samtidig</vt:lpstr>
      <vt:lpstr>Aldri mer immunsuppresjon og organmangel?</vt:lpstr>
      <vt:lpstr>Maskinlæring gjenkjenner mønstre meget godt Kan klassifisere føflekkbilder bedre enn dermatologer</vt:lpstr>
      <vt:lpstr>Kunstig intelligens kan tolke store mengder kunnskap og gi anbefalinger</vt:lpstr>
      <vt:lpstr>Elektronisk pasientjournal</vt:lpstr>
      <vt:lpstr>Moderne EPJ har adskillig mer å by på enn det vi har i Norge i dag</vt:lpstr>
      <vt:lpstr>Organiseringen av helsetjenesten i Norge er fragmentert Det er pasientjournalene også</vt:lpstr>
      <vt:lpstr>En rekke stortingsmeldinger har fanget opp dette, og peker i samme retning</vt:lpstr>
      <vt:lpstr>Stortingsmelding 9 (2012-2013) setter mål om  en felles, modernisert EPJ i Norge</vt:lpstr>
      <vt:lpstr>Langsiktig mål: Felles løsning</vt:lpstr>
      <vt:lpstr>Målbilde og utviklingsretning skal være felles løsning for klinisk dokumentasjon, beslutnings- og prosesstøtte og pasient-/brukeradministrasjon</vt:lpstr>
      <vt:lpstr>Langsiktig mål: Felles løsning</vt:lpstr>
      <vt:lpstr>Midlertidig mål</vt:lpstr>
      <vt:lpstr>Plan og milepæler per juni 2017</vt:lpstr>
      <vt:lpstr>Vi prøver ut verdens største medisinske terminologi: SNOMED CT</vt:lpstr>
      <vt:lpstr>Helsedataanalyse</vt:lpstr>
      <vt:lpstr>Analyse av helsehjelpen hvor god er pasientbehandlingen egentlig?</vt:lpstr>
      <vt:lpstr>Hvem har risiko for å bli innlagt?</vt:lpstr>
      <vt:lpstr>Prediksjonsmodeller</vt:lpstr>
      <vt:lpstr>Helseanalyseplattformen vil gjøre data fra ulike helseregistre lettere tilgjengelig for forskning og analyse</vt:lpstr>
      <vt:lpstr>Bruk av teknologi i hjemmet</vt:lpstr>
      <vt:lpstr>Velferdsteknologiprogrammet</vt:lpstr>
      <vt:lpstr>Hva slags tjeneste er medisinsk avstandsoppfølging i utprøvingen? </vt:lpstr>
      <vt:lpstr>Teknologier som demokratiserer</vt:lpstr>
      <vt:lpstr>Legekontoret hjem til folk</vt:lpstr>
      <vt:lpstr>Hva kan vi måle og  teste selv?</vt:lpstr>
      <vt:lpstr>Førstelinje symptomavklaring på mobilen?</vt:lpstr>
      <vt:lpstr>Pasientene er lei av å vente  på industrien og helsevesenet!</vt:lpstr>
      <vt:lpstr>Closed loop system - RileyLink  </vt:lpstr>
      <vt:lpstr>Et knippe spådommer</vt:lpstr>
      <vt:lpstr>Takk for meg!</vt:lpstr>
    </vt:vector>
  </TitlesOfParts>
  <Company>Helsedirektoratet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Fremtidens helsetjeneste og IKT</dc:title>
  <dc:creator>Hallvard Lærum</dc:creator>
  <dc:description>template by officeconsult.no</dc:description>
  <cp:lastModifiedBy>Linda Vinje</cp:lastModifiedBy>
  <cp:revision>24</cp:revision>
  <dcterms:created xsi:type="dcterms:W3CDTF">2017-05-26T11:41:06Z</dcterms:created>
  <dcterms:modified xsi:type="dcterms:W3CDTF">2017-06-16T07:40:43Z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 by">
    <vt:lpwstr>officeconsult.no</vt:lpwstr>
  </property>
</Properties>
</file>